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8" r:id="rId5"/>
    <p:sldMasterId id="2147483648" r:id="rId6"/>
  </p:sldMasterIdLst>
  <p:notesMasterIdLst>
    <p:notesMasterId r:id="rId20"/>
  </p:notesMasterIdLst>
  <p:sldIdLst>
    <p:sldId id="256" r:id="rId7"/>
    <p:sldId id="257" r:id="rId8"/>
    <p:sldId id="258" r:id="rId9"/>
    <p:sldId id="259" r:id="rId10"/>
    <p:sldId id="260" r:id="rId11"/>
    <p:sldId id="261" r:id="rId12"/>
    <p:sldId id="262" r:id="rId13"/>
    <p:sldId id="263" r:id="rId14"/>
    <p:sldId id="264" r:id="rId15"/>
    <p:sldId id="265" r:id="rId16"/>
    <p:sldId id="266" r:id="rId17"/>
    <p:sldId id="268"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60"/>
  </p:normalViewPr>
  <p:slideViewPr>
    <p:cSldViewPr snapToGrid="0">
      <p:cViewPr varScale="1">
        <p:scale>
          <a:sx n="78" d="100"/>
          <a:sy n="78" d="100"/>
        </p:scale>
        <p:origin x="83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D127DA-D128-4387-96FD-564ECEDEFBB4}" type="datetimeFigureOut">
              <a:rPr lang="en-US" smtClean="0"/>
              <a:t>5/6/2025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EC11B4-6FAD-4679-BFE8-8721B85B5AFD}" type="slidenum">
              <a:rPr lang="en-US" smtClean="0"/>
              <a:t>‹#›</a:t>
            </a:fld>
            <a:endParaRPr lang="en-US"/>
          </a:p>
        </p:txBody>
      </p:sp>
    </p:spTree>
    <p:extLst>
      <p:ext uri="{BB962C8B-B14F-4D97-AF65-F5344CB8AC3E}">
        <p14:creationId xmlns:p14="http://schemas.microsoft.com/office/powerpoint/2010/main" val="2372421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EC11B4-6FAD-4679-BFE8-8721B85B5AFD}" type="slidenum">
              <a:rPr lang="en-US" smtClean="0"/>
              <a:t>11</a:t>
            </a:fld>
            <a:endParaRPr lang="en-US"/>
          </a:p>
        </p:txBody>
      </p:sp>
    </p:spTree>
    <p:extLst>
      <p:ext uri="{BB962C8B-B14F-4D97-AF65-F5344CB8AC3E}">
        <p14:creationId xmlns:p14="http://schemas.microsoft.com/office/powerpoint/2010/main" val="1381553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5/6/2025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283552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5/6/2025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128207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5/6/2025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50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961D25-F1AB-406A-88CE-4CC4832F51C2}"/>
              </a:ext>
            </a:extLst>
          </p:cNvPr>
          <p:cNvSpPr>
            <a:spLocks noGrp="1"/>
          </p:cNvSpPr>
          <p:nvPr>
            <p:ph type="dt" sz="half" idx="10"/>
          </p:nvPr>
        </p:nvSpPr>
        <p:spPr/>
        <p:txBody>
          <a:bodyPr/>
          <a:lstStyle/>
          <a:p>
            <a:fld id="{E12DC34F-146D-416C-A20B-CCFA88AF3E97}" type="datetime1">
              <a:rPr lang="en-US" smtClean="0"/>
              <a:t>5/6/2025</a:t>
            </a:fld>
            <a:endParaRPr lang="en-US"/>
          </a:p>
        </p:txBody>
      </p:sp>
      <p:sp>
        <p:nvSpPr>
          <p:cNvPr id="3" name="Footer Placeholder 2">
            <a:extLst>
              <a:ext uri="{FF2B5EF4-FFF2-40B4-BE49-F238E27FC236}">
                <a16:creationId xmlns:a16="http://schemas.microsoft.com/office/drawing/2014/main" id="{A6AF37E8-F5CA-453B-BE00-AF39FF4D5AD8}"/>
              </a:ext>
            </a:extLst>
          </p:cNvPr>
          <p:cNvSpPr>
            <a:spLocks noGrp="1"/>
          </p:cNvSpPr>
          <p:nvPr>
            <p:ph type="ftr" sz="quarter" idx="11"/>
          </p:nvPr>
        </p:nvSpPr>
        <p:spPr/>
        <p:txBody>
          <a:bodyPr/>
          <a:lstStyle/>
          <a:p>
            <a:r>
              <a:rPr lang="en-US"/>
              <a:t>These programs and services are 100% federally funded through the Workforce Innovation and Opportunity Act (WIOA) and are administered through the Region VI Workforce Development Board.</a:t>
            </a:r>
          </a:p>
        </p:txBody>
      </p:sp>
      <p:sp>
        <p:nvSpPr>
          <p:cNvPr id="4" name="Slide Number Placeholder 3">
            <a:extLst>
              <a:ext uri="{FF2B5EF4-FFF2-40B4-BE49-F238E27FC236}">
                <a16:creationId xmlns:a16="http://schemas.microsoft.com/office/drawing/2014/main" id="{C6AA4473-8A0E-411D-B2DC-AA216304E9DD}"/>
              </a:ext>
            </a:extLst>
          </p:cNvPr>
          <p:cNvSpPr>
            <a:spLocks noGrp="1"/>
          </p:cNvSpPr>
          <p:nvPr>
            <p:ph type="sldNum" sz="quarter" idx="12"/>
          </p:nvPr>
        </p:nvSpPr>
        <p:spPr/>
        <p:txBody>
          <a:bodyPr/>
          <a:lstStyle/>
          <a:p>
            <a:fld id="{AB261C18-23D9-42D7-87F4-9F0985D14C20}" type="slidenum">
              <a:rPr lang="en-US" smtClean="0"/>
              <a:t>‹#›</a:t>
            </a:fld>
            <a:endParaRPr lang="en-US"/>
          </a:p>
        </p:txBody>
      </p:sp>
    </p:spTree>
    <p:extLst>
      <p:ext uri="{BB962C8B-B14F-4D97-AF65-F5344CB8AC3E}">
        <p14:creationId xmlns:p14="http://schemas.microsoft.com/office/powerpoint/2010/main" val="2639936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5/6/2025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52468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5/6/2025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615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5/6/2025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240741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5/6/2025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940844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5/6/2025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731505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5/6/2025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91622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5/6/2025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356730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5/6/2025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965052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5/6/2025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089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FA719E-7AF0-4104-95C4-3FB897155C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458C57-4A55-49EF-85AD-E78F3BDB62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4E82AB-EBC1-4D43-B5AF-C02A0E1FFF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3C648-A8EC-4ECF-B05C-C04D8C16FE52}" type="datetime1">
              <a:rPr lang="en-US" smtClean="0"/>
              <a:t>5/6/2025</a:t>
            </a:fld>
            <a:endParaRPr lang="en-US"/>
          </a:p>
        </p:txBody>
      </p:sp>
      <p:sp>
        <p:nvSpPr>
          <p:cNvPr id="5" name="Footer Placeholder 4">
            <a:extLst>
              <a:ext uri="{FF2B5EF4-FFF2-40B4-BE49-F238E27FC236}">
                <a16:creationId xmlns:a16="http://schemas.microsoft.com/office/drawing/2014/main" id="{3E422A7F-6CB5-4653-B91B-45090E3CD8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These programs and services are 100% federally funded through the Workforce Innovation and Opportunity Act (WIOA) and are administered through the Region VI Workforce Development Board.</a:t>
            </a:r>
          </a:p>
        </p:txBody>
      </p:sp>
      <p:sp>
        <p:nvSpPr>
          <p:cNvPr id="6" name="Slide Number Placeholder 5">
            <a:extLst>
              <a:ext uri="{FF2B5EF4-FFF2-40B4-BE49-F238E27FC236}">
                <a16:creationId xmlns:a16="http://schemas.microsoft.com/office/drawing/2014/main" id="{52D505FF-BDB6-4969-B41C-15236E4C08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61C18-23D9-42D7-87F4-9F0985D14C20}" type="slidenum">
              <a:rPr lang="en-US" smtClean="0"/>
              <a:t>‹#›</a:t>
            </a:fld>
            <a:endParaRPr lang="en-US"/>
          </a:p>
        </p:txBody>
      </p:sp>
    </p:spTree>
    <p:extLst>
      <p:ext uri="{BB962C8B-B14F-4D97-AF65-F5344CB8AC3E}">
        <p14:creationId xmlns:p14="http://schemas.microsoft.com/office/powerpoint/2010/main" val="3209302178"/>
      </p:ext>
    </p:extLst>
  </p:cSld>
  <p:clrMap bg1="lt1" tx1="dk1" bg2="lt2" tx2="dk2" accent1="accent1" accent2="accent2" accent3="accent3" accent4="accent4" accent5="accent5" accent6="accent6" hlink="hlink" folHlink="folHlink"/>
  <p:sldLayoutIdLst>
    <p:sldLayoutId id="2147483655"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tmp"/><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s://www.dol.gov/sites/dolgov/files/ETA/advisories/TEGL/2017/TEGL_16-16.pdf"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nowrongdoor.wv.gov/" TargetMode="External"/><Relationship Id="rId2" Type="http://schemas.openxmlformats.org/officeDocument/2006/relationships/hyperlink" Target="http://www.regionviwv.org/" TargetMode="External"/><Relationship Id="rId1" Type="http://schemas.openxmlformats.org/officeDocument/2006/relationships/slideLayout" Target="../slideLayouts/slideLayout4.xml"/><Relationship Id="rId5" Type="http://schemas.openxmlformats.org/officeDocument/2006/relationships/hyperlink" Target="https://workforcedb.wv.gov/Documents/Policy%20300-07%20Common%20Identifier%20Final.pdf" TargetMode="External"/><Relationship Id="rId4" Type="http://schemas.openxmlformats.org/officeDocument/2006/relationships/hyperlink" Target="https://wv211.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sstansberry@hrdfwv.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9C7EF6-7AFD-EB5B-AB39-34FED437235C}"/>
              </a:ext>
            </a:extLst>
          </p:cNvPr>
          <p:cNvSpPr>
            <a:spLocks noGrp="1"/>
          </p:cNvSpPr>
          <p:nvPr>
            <p:ph type="ctrTitle"/>
          </p:nvPr>
        </p:nvSpPr>
        <p:spPr>
          <a:xfrm>
            <a:off x="8308965" y="1179575"/>
            <a:ext cx="3302010" cy="3195215"/>
          </a:xfrm>
        </p:spPr>
        <p:txBody>
          <a:bodyPr anchor="b">
            <a:normAutofit/>
          </a:bodyPr>
          <a:lstStyle/>
          <a:p>
            <a:r>
              <a:rPr lang="en-US" sz="4400" dirty="0"/>
              <a:t>Region 6 Partner Network Review </a:t>
            </a:r>
          </a:p>
        </p:txBody>
      </p:sp>
      <p:sp>
        <p:nvSpPr>
          <p:cNvPr id="3" name="Subtitle 2">
            <a:extLst>
              <a:ext uri="{FF2B5EF4-FFF2-40B4-BE49-F238E27FC236}">
                <a16:creationId xmlns:a16="http://schemas.microsoft.com/office/drawing/2014/main" id="{63FE814D-7904-3EEA-5BFF-FC97E056D2FD}"/>
              </a:ext>
            </a:extLst>
          </p:cNvPr>
          <p:cNvSpPr>
            <a:spLocks noGrp="1"/>
          </p:cNvSpPr>
          <p:nvPr>
            <p:ph type="subTitle" idx="1"/>
          </p:nvPr>
        </p:nvSpPr>
        <p:spPr>
          <a:xfrm>
            <a:off x="8308964" y="4657620"/>
            <a:ext cx="3302011" cy="1370181"/>
          </a:xfrm>
        </p:spPr>
        <p:txBody>
          <a:bodyPr anchor="t">
            <a:normAutofit/>
          </a:bodyPr>
          <a:lstStyle/>
          <a:p>
            <a:r>
              <a:rPr lang="en-US" dirty="0"/>
              <a:t>April 10</a:t>
            </a:r>
            <a:r>
              <a:rPr lang="en-US" baseline="30000" dirty="0"/>
              <a:t>th</a:t>
            </a:r>
            <a:r>
              <a:rPr lang="en-US" dirty="0"/>
              <a:t> 2025</a:t>
            </a:r>
          </a:p>
          <a:p>
            <a:endParaRPr lang="en-US" dirty="0"/>
          </a:p>
        </p:txBody>
      </p:sp>
      <p:pic>
        <p:nvPicPr>
          <p:cNvPr id="4" name="Picture 3" descr="Top shot of a representation of networks with stick figures.">
            <a:extLst>
              <a:ext uri="{FF2B5EF4-FFF2-40B4-BE49-F238E27FC236}">
                <a16:creationId xmlns:a16="http://schemas.microsoft.com/office/drawing/2014/main" id="{D98C033F-FD37-6EC7-74D2-B76CE55FC259}"/>
              </a:ext>
            </a:extLst>
          </p:cNvPr>
          <p:cNvPicPr>
            <a:picLocks noChangeAspect="1"/>
          </p:cNvPicPr>
          <p:nvPr/>
        </p:nvPicPr>
        <p:blipFill>
          <a:blip r:embed="rId2"/>
          <a:srcRect l="36503" r="15622" b="-1"/>
          <a:stretch/>
        </p:blipFill>
        <p:spPr>
          <a:xfrm>
            <a:off x="3876675" y="914400"/>
            <a:ext cx="3857625" cy="5358375"/>
          </a:xfrm>
          <a:prstGeom prst="rect">
            <a:avLst/>
          </a:prstGeom>
        </p:spPr>
      </p:pic>
      <p:cxnSp>
        <p:nvCxnSpPr>
          <p:cNvPr id="35" name="Straight Connector 34">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72784"/>
            <a:ext cx="773430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7" name="Picture 6" descr="Diagram&#10;&#10;Description automatically generated">
            <a:extLst>
              <a:ext uri="{FF2B5EF4-FFF2-40B4-BE49-F238E27FC236}">
                <a16:creationId xmlns:a16="http://schemas.microsoft.com/office/drawing/2014/main" id="{9978E884-5359-83F3-0DAD-5E02634BB6DB}"/>
              </a:ext>
            </a:extLst>
          </p:cNvPr>
          <p:cNvPicPr>
            <a:picLocks noChangeAspect="1"/>
          </p:cNvPicPr>
          <p:nvPr/>
        </p:nvPicPr>
        <p:blipFill>
          <a:blip r:embed="rId3"/>
          <a:stretch>
            <a:fillRect/>
          </a:stretch>
        </p:blipFill>
        <p:spPr>
          <a:xfrm>
            <a:off x="0" y="904436"/>
            <a:ext cx="3954644" cy="5358373"/>
          </a:xfrm>
          <a:prstGeom prst="rect">
            <a:avLst/>
          </a:prstGeom>
        </p:spPr>
      </p:pic>
    </p:spTree>
    <p:extLst>
      <p:ext uri="{BB962C8B-B14F-4D97-AF65-F5344CB8AC3E}">
        <p14:creationId xmlns:p14="http://schemas.microsoft.com/office/powerpoint/2010/main" val="47420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F0A5C-5332-5A20-2B6D-32EF17269FC5}"/>
              </a:ext>
            </a:extLst>
          </p:cNvPr>
          <p:cNvSpPr>
            <a:spLocks noGrp="1"/>
          </p:cNvSpPr>
          <p:nvPr>
            <p:ph type="title"/>
          </p:nvPr>
        </p:nvSpPr>
        <p:spPr>
          <a:xfrm>
            <a:off x="468923" y="316524"/>
            <a:ext cx="5756030" cy="773723"/>
          </a:xfrm>
        </p:spPr>
        <p:txBody>
          <a:bodyPr>
            <a:noAutofit/>
          </a:bodyPr>
          <a:lstStyle/>
          <a:p>
            <a:r>
              <a:rPr lang="en-US" sz="3000" dirty="0"/>
              <a:t>Needs Assessment/ Intake Form </a:t>
            </a:r>
            <a:br>
              <a:rPr lang="en-US" sz="3400" dirty="0"/>
            </a:br>
            <a:endParaRPr lang="en-US" sz="3400" dirty="0"/>
          </a:p>
        </p:txBody>
      </p:sp>
      <p:sp>
        <p:nvSpPr>
          <p:cNvPr id="3" name="Content Placeholder 2">
            <a:extLst>
              <a:ext uri="{FF2B5EF4-FFF2-40B4-BE49-F238E27FC236}">
                <a16:creationId xmlns:a16="http://schemas.microsoft.com/office/drawing/2014/main" id="{7233FD27-F536-4C3C-76C6-7DC2FCC5D5F5}"/>
              </a:ext>
            </a:extLst>
          </p:cNvPr>
          <p:cNvSpPr>
            <a:spLocks noGrp="1"/>
          </p:cNvSpPr>
          <p:nvPr>
            <p:ph idx="1"/>
          </p:nvPr>
        </p:nvSpPr>
        <p:spPr>
          <a:xfrm>
            <a:off x="1002861" y="1277815"/>
            <a:ext cx="4647662" cy="5263661"/>
          </a:xfrm>
        </p:spPr>
        <p:txBody>
          <a:bodyPr>
            <a:normAutofit fontScale="85000" lnSpcReduction="10000"/>
          </a:bodyPr>
          <a:lstStyle/>
          <a:p>
            <a:pPr marL="57150" marR="0" indent="-285750"/>
            <a:r>
              <a:rPr lang="en-US" sz="1800" dirty="0">
                <a:effectLst/>
                <a:latin typeface="Aptos" panose="020B0004020202020204" pitchFamily="34" charset="0"/>
                <a:ea typeface="Aptos" panose="020B0004020202020204" pitchFamily="34" charset="0"/>
                <a:cs typeface="Aptos" panose="020B0004020202020204" pitchFamily="34" charset="0"/>
              </a:rPr>
              <a:t>The “new” Region 6 Needs Assessment/Intake form can be used by any AJC Partner as a tool to determine the needs of the customers they are serving or anyone who walks into AJC partner offices.</a:t>
            </a:r>
          </a:p>
          <a:p>
            <a:pPr marL="0" marR="0" indent="0">
              <a:buNone/>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57150" marR="0" indent="-285750"/>
            <a:r>
              <a:rPr lang="en-US" sz="1800" dirty="0">
                <a:effectLst/>
                <a:latin typeface="Aptos" panose="020B0004020202020204" pitchFamily="34" charset="0"/>
                <a:ea typeface="Aptos" panose="020B0004020202020204" pitchFamily="34" charset="0"/>
                <a:cs typeface="Aptos" panose="020B0004020202020204" pitchFamily="34" charset="0"/>
              </a:rPr>
              <a:t>The Form provides a comprehensive list of support services offered by our Region 6 AJC Partners and Community Organizations. </a:t>
            </a:r>
          </a:p>
          <a:p>
            <a:pPr marL="0" marR="0" indent="0">
              <a:buNone/>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57150" marR="0" indent="-285750"/>
            <a:r>
              <a:rPr lang="en-US" sz="1800" dirty="0">
                <a:effectLst/>
                <a:latin typeface="Aptos" panose="020B0004020202020204" pitchFamily="34" charset="0"/>
                <a:ea typeface="Aptos" panose="020B0004020202020204" pitchFamily="34" charset="0"/>
                <a:cs typeface="Aptos" panose="020B0004020202020204" pitchFamily="34" charset="0"/>
              </a:rPr>
              <a:t>Partner staff can use the completed form to determine what partner/organization referral needs to be made on the customer’s behalf.</a:t>
            </a:r>
          </a:p>
          <a:p>
            <a:pPr marL="0" marR="0" indent="0">
              <a:buNone/>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57150" marR="0" indent="-285750"/>
            <a:r>
              <a:rPr lang="en-US" sz="1800" dirty="0">
                <a:effectLst/>
                <a:latin typeface="Aptos" panose="020B0004020202020204" pitchFamily="34" charset="0"/>
                <a:ea typeface="Aptos" panose="020B0004020202020204" pitchFamily="34" charset="0"/>
                <a:cs typeface="Aptos" panose="020B0004020202020204" pitchFamily="34" charset="0"/>
              </a:rPr>
              <a:t>The Region 6 Partner Resource Binder, </a:t>
            </a:r>
            <a:r>
              <a:rPr lang="en-US" sz="1800" dirty="0">
                <a:latin typeface="Aptos" panose="020B0004020202020204" pitchFamily="34" charset="0"/>
                <a:ea typeface="Aptos" panose="020B0004020202020204" pitchFamily="34" charset="0"/>
                <a:cs typeface="Aptos" panose="020B0004020202020204" pitchFamily="34" charset="0"/>
              </a:rPr>
              <a:t>WV 211</a:t>
            </a:r>
            <a:r>
              <a:rPr lang="en-US" sz="1800" dirty="0">
                <a:effectLst/>
                <a:latin typeface="Aptos" panose="020B0004020202020204" pitchFamily="34" charset="0"/>
                <a:ea typeface="Aptos" panose="020B0004020202020204" pitchFamily="34" charset="0"/>
                <a:cs typeface="Aptos" panose="020B0004020202020204" pitchFamily="34" charset="0"/>
              </a:rPr>
              <a:t> or No Wrong Door website can be utilized to determine the appropriate partner/agency referral.</a:t>
            </a:r>
          </a:p>
          <a:p>
            <a:pPr marL="0" marR="0" indent="0">
              <a:buNone/>
            </a:pP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pic>
        <p:nvPicPr>
          <p:cNvPr id="8" name="Picture 7">
            <a:extLst>
              <a:ext uri="{FF2B5EF4-FFF2-40B4-BE49-F238E27FC236}">
                <a16:creationId xmlns:a16="http://schemas.microsoft.com/office/drawing/2014/main" id="{51CBA76A-7E65-867E-E062-6CF753950A84}"/>
              </a:ext>
            </a:extLst>
          </p:cNvPr>
          <p:cNvPicPr>
            <a:picLocks noChangeAspect="1"/>
          </p:cNvPicPr>
          <p:nvPr/>
        </p:nvPicPr>
        <p:blipFill>
          <a:blip r:embed="rId2"/>
          <a:srcRect l="2737" t="1373"/>
          <a:stretch/>
        </p:blipFill>
        <p:spPr>
          <a:xfrm rot="5400000">
            <a:off x="5847471" y="636563"/>
            <a:ext cx="6541475" cy="5584873"/>
          </a:xfrm>
          <a:prstGeom prst="rect">
            <a:avLst/>
          </a:prstGeom>
          <a:ln w="57150">
            <a:solidFill>
              <a:srgbClr val="C00000"/>
            </a:solidFill>
          </a:ln>
        </p:spPr>
      </p:pic>
    </p:spTree>
    <p:extLst>
      <p:ext uri="{BB962C8B-B14F-4D97-AF65-F5344CB8AC3E}">
        <p14:creationId xmlns:p14="http://schemas.microsoft.com/office/powerpoint/2010/main" val="1575601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CE5F-7096-00E0-3B01-F590FE201524}"/>
              </a:ext>
            </a:extLst>
          </p:cNvPr>
          <p:cNvSpPr>
            <a:spLocks noGrp="1"/>
          </p:cNvSpPr>
          <p:nvPr>
            <p:ph type="title"/>
          </p:nvPr>
        </p:nvSpPr>
        <p:spPr>
          <a:xfrm>
            <a:off x="650535" y="318397"/>
            <a:ext cx="10890929" cy="654617"/>
          </a:xfrm>
        </p:spPr>
        <p:txBody>
          <a:bodyPr>
            <a:normAutofit fontScale="90000"/>
          </a:bodyPr>
          <a:lstStyle/>
          <a:p>
            <a:r>
              <a:rPr lang="en-US" dirty="0"/>
              <a:t>Common Referral Forms </a:t>
            </a:r>
          </a:p>
        </p:txBody>
      </p:sp>
      <p:pic>
        <p:nvPicPr>
          <p:cNvPr id="6" name="Content Placeholder 5" descr="A close up of a document&#10;&#10;AI-generated content may be incorrect.">
            <a:extLst>
              <a:ext uri="{FF2B5EF4-FFF2-40B4-BE49-F238E27FC236}">
                <a16:creationId xmlns:a16="http://schemas.microsoft.com/office/drawing/2014/main" id="{B18F5A30-1F74-8DA2-1CEE-C4349DEB10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5884503" y="723946"/>
            <a:ext cx="6735960" cy="5410109"/>
          </a:xfrm>
          <a:ln w="57150">
            <a:solidFill>
              <a:srgbClr val="C00000"/>
            </a:solidFill>
          </a:ln>
        </p:spPr>
      </p:pic>
      <p:sp>
        <p:nvSpPr>
          <p:cNvPr id="7" name="TextBox 6">
            <a:extLst>
              <a:ext uri="{FF2B5EF4-FFF2-40B4-BE49-F238E27FC236}">
                <a16:creationId xmlns:a16="http://schemas.microsoft.com/office/drawing/2014/main" id="{83293A81-3E94-E6CF-9F8D-510541F723FB}"/>
              </a:ext>
            </a:extLst>
          </p:cNvPr>
          <p:cNvSpPr txBox="1"/>
          <p:nvPr/>
        </p:nvSpPr>
        <p:spPr>
          <a:xfrm>
            <a:off x="650535" y="1676400"/>
            <a:ext cx="4994038" cy="4184735"/>
          </a:xfrm>
          <a:prstGeom prst="rect">
            <a:avLst/>
          </a:prstGeom>
          <a:noFill/>
        </p:spPr>
        <p:txBody>
          <a:bodyPr wrap="square" rtlCol="0">
            <a:spAutoFit/>
          </a:bodyPr>
          <a:lstStyle/>
          <a:p>
            <a:pPr marL="285750" indent="-285750">
              <a:lnSpc>
                <a:spcPct val="150000"/>
              </a:lnSpc>
              <a:buFontTx/>
              <a:buChar char="-"/>
            </a:pPr>
            <a:r>
              <a:rPr lang="en-US" sz="2000" dirty="0"/>
              <a:t>The Department of Labor requires all partners to participate in the use of a common referral process. </a:t>
            </a:r>
          </a:p>
          <a:p>
            <a:pPr marL="285750" indent="-285750">
              <a:lnSpc>
                <a:spcPct val="150000"/>
              </a:lnSpc>
              <a:buFontTx/>
              <a:buChar char="-"/>
            </a:pPr>
            <a:r>
              <a:rPr lang="en-US" sz="2000" dirty="0"/>
              <a:t>This form is to be used when referring clients to other partners in the Region VI American Job Center network.</a:t>
            </a:r>
          </a:p>
          <a:p>
            <a:pPr marL="285750" indent="-285750">
              <a:lnSpc>
                <a:spcPct val="150000"/>
              </a:lnSpc>
              <a:buFontTx/>
              <a:buChar char="-"/>
            </a:pPr>
            <a:r>
              <a:rPr lang="en-US" sz="2000" dirty="0"/>
              <a:t>Originals will go with the customer, after a copy is sent via email to the One Stop Coordinator. </a:t>
            </a:r>
          </a:p>
        </p:txBody>
      </p:sp>
    </p:spTree>
    <p:extLst>
      <p:ext uri="{BB962C8B-B14F-4D97-AF65-F5344CB8AC3E}">
        <p14:creationId xmlns:p14="http://schemas.microsoft.com/office/powerpoint/2010/main" val="3404005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541E68-6BD8-6936-A56C-6AE1CE49A26D}"/>
              </a:ext>
            </a:extLst>
          </p:cNvPr>
          <p:cNvSpPr>
            <a:spLocks noGrp="1"/>
          </p:cNvSpPr>
          <p:nvPr>
            <p:ph type="title"/>
          </p:nvPr>
        </p:nvSpPr>
        <p:spPr>
          <a:xfrm>
            <a:off x="640079" y="832266"/>
            <a:ext cx="10890915" cy="788465"/>
          </a:xfrm>
        </p:spPr>
        <p:txBody>
          <a:bodyPr vert="horz" lIns="91440" tIns="45720" rIns="91440" bIns="45720" rtlCol="0" anchor="b">
            <a:normAutofit/>
          </a:bodyPr>
          <a:lstStyle/>
          <a:p>
            <a:r>
              <a:rPr lang="en-US" sz="4000"/>
              <a:t>Customer Satisfaction Surveys </a:t>
            </a:r>
          </a:p>
        </p:txBody>
      </p:sp>
      <p:pic>
        <p:nvPicPr>
          <p:cNvPr id="6" name="Content Placeholder 5" descr="A document with text on it&#10;&#10;AI-generated content may be incorrect.">
            <a:extLst>
              <a:ext uri="{FF2B5EF4-FFF2-40B4-BE49-F238E27FC236}">
                <a16:creationId xmlns:a16="http://schemas.microsoft.com/office/drawing/2014/main" id="{054EAFBA-063B-8D9C-B98E-20A8FAECAAA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293" r="-1" b="997"/>
          <a:stretch/>
        </p:blipFill>
        <p:spPr>
          <a:xfrm rot="5400000">
            <a:off x="3493089" y="2676625"/>
            <a:ext cx="4765632" cy="3597106"/>
          </a:xfrm>
          <a:prstGeom prst="rect">
            <a:avLst/>
          </a:prstGeom>
        </p:spPr>
      </p:pic>
      <p:cxnSp>
        <p:nvCxnSpPr>
          <p:cNvPr id="15" name="Straight Connector 14">
            <a:extLst>
              <a:ext uri="{FF2B5EF4-FFF2-40B4-BE49-F238E27FC236}">
                <a16:creationId xmlns:a16="http://schemas.microsoft.com/office/drawing/2014/main" id="{FDE45FFB-BDDD-441E-8A3F-CA05C33E11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962313" y="2092362"/>
            <a:ext cx="0" cy="477267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679BB803-031E-F79C-D8A1-FDB9C56BD6C3}"/>
              </a:ext>
            </a:extLst>
          </p:cNvPr>
          <p:cNvSpPr>
            <a:spLocks noGrp="1"/>
          </p:cNvSpPr>
          <p:nvPr>
            <p:ph type="body" sz="half" idx="2"/>
          </p:nvPr>
        </p:nvSpPr>
        <p:spPr>
          <a:xfrm>
            <a:off x="8538025" y="2007381"/>
            <a:ext cx="2992981" cy="4283504"/>
          </a:xfrm>
        </p:spPr>
        <p:txBody>
          <a:bodyPr vert="horz" lIns="91440" tIns="45720" rIns="91440" bIns="45720" rtlCol="0">
            <a:normAutofit/>
          </a:bodyPr>
          <a:lstStyle/>
          <a:p>
            <a:pPr marL="285750" indent="-285750">
              <a:buFont typeface="Arial" panose="020B0604020202020204" pitchFamily="34" charset="0"/>
              <a:buChar char="•"/>
            </a:pPr>
            <a:r>
              <a:rPr lang="en-US" dirty="0"/>
              <a:t>Should be handed to every client that is served at the AJC’s. </a:t>
            </a:r>
          </a:p>
          <a:p>
            <a:pPr marL="285750" indent="-285750">
              <a:buFont typeface="Arial" panose="020B0604020202020204" pitchFamily="34" charset="0"/>
              <a:buChar char="•"/>
            </a:pPr>
            <a:r>
              <a:rPr lang="en-US" dirty="0"/>
              <a:t>Can be placed anonymously in the survey boxes located at every AJC or collected by staff.</a:t>
            </a:r>
          </a:p>
          <a:p>
            <a:pPr marL="285750" indent="-285750">
              <a:buFont typeface="Arial" panose="020B0604020202020204" pitchFamily="34" charset="0"/>
              <a:buChar char="•"/>
            </a:pPr>
            <a:r>
              <a:rPr lang="en-US" dirty="0"/>
              <a:t>One Stop Coordinator will also  pick up during monthly site visits. </a:t>
            </a:r>
          </a:p>
        </p:txBody>
      </p:sp>
      <p:pic>
        <p:nvPicPr>
          <p:cNvPr id="8" name="Picture 7" descr="A sign on a stand&#10;&#10;AI-generated content may be incorrect.">
            <a:extLst>
              <a:ext uri="{FF2B5EF4-FFF2-40B4-BE49-F238E27FC236}">
                <a16:creationId xmlns:a16="http://schemas.microsoft.com/office/drawing/2014/main" id="{D575084D-5E50-6040-6479-A8A9B2EF31A6}"/>
              </a:ext>
            </a:extLst>
          </p:cNvPr>
          <p:cNvPicPr>
            <a:picLocks noChangeAspect="1"/>
          </p:cNvPicPr>
          <p:nvPr/>
        </p:nvPicPr>
        <p:blipFill>
          <a:blip r:embed="rId3">
            <a:extLst>
              <a:ext uri="{28A0092B-C50C-407E-A947-70E740481C1C}">
                <a14:useLocalDpi xmlns:a14="http://schemas.microsoft.com/office/drawing/2010/main" val="0"/>
              </a:ext>
            </a:extLst>
          </a:blip>
          <a:srcRect l="14486" t="19145" r="9275" b="20512"/>
          <a:stretch/>
        </p:blipFill>
        <p:spPr>
          <a:xfrm>
            <a:off x="194490" y="2092362"/>
            <a:ext cx="3248172" cy="4765631"/>
          </a:xfrm>
          <a:prstGeom prst="rect">
            <a:avLst/>
          </a:prstGeom>
        </p:spPr>
      </p:pic>
    </p:spTree>
    <p:extLst>
      <p:ext uri="{BB962C8B-B14F-4D97-AF65-F5344CB8AC3E}">
        <p14:creationId xmlns:p14="http://schemas.microsoft.com/office/powerpoint/2010/main" val="3312565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9202E">
            <a:alpha val="0"/>
          </a:srgbClr>
        </a:solidFill>
        <a:effectLst/>
      </p:bgPr>
    </p:bg>
    <p:spTree>
      <p:nvGrpSpPr>
        <p:cNvPr id="1" name=""/>
        <p:cNvGrpSpPr/>
        <p:nvPr/>
      </p:nvGrpSpPr>
      <p:grpSpPr>
        <a:xfrm>
          <a:off x="0" y="0"/>
          <a:ext cx="0" cy="0"/>
          <a:chOff x="0" y="0"/>
          <a:chExt cx="0" cy="0"/>
        </a:xfrm>
      </p:grpSpPr>
      <p:pic>
        <p:nvPicPr>
          <p:cNvPr id="42" name="Picture Placeholder 41" descr="A picture containing text, clipart&#10;&#10;Description automatically generated">
            <a:extLst>
              <a:ext uri="{FF2B5EF4-FFF2-40B4-BE49-F238E27FC236}">
                <a16:creationId xmlns:a16="http://schemas.microsoft.com/office/drawing/2014/main" id="{6B0C30F7-BAAF-ACB8-4026-E74F31875FB2}"/>
              </a:ext>
            </a:extLst>
          </p:cNvPr>
          <p:cNvPicPr>
            <a:picLocks noGrp="1" noChangeAspect="1"/>
          </p:cNvPicPr>
          <p:nvPr>
            <p:ph type="pic" sz="quarter" idx="4294967295"/>
          </p:nvPr>
        </p:nvPicPr>
        <p:blipFill rotWithShape="1">
          <a:blip r:embed="rId2"/>
          <a:srcRect t="-74313" b="-74313"/>
          <a:stretch/>
        </p:blipFill>
        <p:spPr>
          <a:xfrm>
            <a:off x="-2" y="-96349"/>
            <a:ext cx="12192000" cy="3963432"/>
          </a:xfrm>
        </p:spPr>
      </p:pic>
      <p:sp>
        <p:nvSpPr>
          <p:cNvPr id="43" name="TextBox 42">
            <a:extLst>
              <a:ext uri="{FF2B5EF4-FFF2-40B4-BE49-F238E27FC236}">
                <a16:creationId xmlns:a16="http://schemas.microsoft.com/office/drawing/2014/main" id="{2A58FAEC-A3BC-A0F3-B2BE-F5ABFAE39CFE}"/>
              </a:ext>
            </a:extLst>
          </p:cNvPr>
          <p:cNvSpPr txBox="1"/>
          <p:nvPr/>
        </p:nvSpPr>
        <p:spPr>
          <a:xfrm>
            <a:off x="-1" y="3009325"/>
            <a:ext cx="12192000" cy="954107"/>
          </a:xfrm>
          <a:prstGeom prst="rect">
            <a:avLst/>
          </a:prstGeom>
          <a:solidFill>
            <a:schemeClr val="bg1">
              <a:lumMod val="75000"/>
            </a:schemeClr>
          </a:solidFill>
          <a:ln>
            <a:solidFill>
              <a:srgbClr val="A2282B"/>
            </a:solidFill>
          </a:ln>
        </p:spPr>
        <p:txBody>
          <a:bodyPr wrap="square" rtlCol="0">
            <a:spAutoFit/>
          </a:bodyPr>
          <a:lstStyle/>
          <a:p>
            <a:pPr algn="ctr"/>
            <a:endParaRPr lang="en-US" sz="1400" dirty="0">
              <a:solidFill>
                <a:srgbClr val="224095"/>
              </a:solidFill>
            </a:endParaRPr>
          </a:p>
          <a:p>
            <a:pPr algn="ctr"/>
            <a:r>
              <a:rPr lang="en-US" sz="1400" dirty="0">
                <a:solidFill>
                  <a:srgbClr val="224095"/>
                </a:solidFill>
              </a:rPr>
              <a:t>Region VI has started utilizing Mobile American Job Center pop-up events.  These Mobile AJC events provide individuals throughout our region the opportunity to learn what partner programs and services are offered at our local AJCs.  The AJC Outreach Committee determines where and when the next event will occur. </a:t>
            </a:r>
          </a:p>
          <a:p>
            <a:endParaRPr lang="en-US" sz="1400" dirty="0">
              <a:solidFill>
                <a:srgbClr val="224095"/>
              </a:solidFill>
            </a:endParaRPr>
          </a:p>
        </p:txBody>
      </p:sp>
      <p:pic>
        <p:nvPicPr>
          <p:cNvPr id="47" name="Picture 46" descr="Map&#10;&#10;Description automatically generated">
            <a:extLst>
              <a:ext uri="{FF2B5EF4-FFF2-40B4-BE49-F238E27FC236}">
                <a16:creationId xmlns:a16="http://schemas.microsoft.com/office/drawing/2014/main" id="{F09B9BDC-23EF-9027-A861-E92D362FF6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4040154"/>
            <a:ext cx="2801361" cy="2801361"/>
          </a:xfrm>
          <a:prstGeom prst="rect">
            <a:avLst/>
          </a:prstGeom>
        </p:spPr>
      </p:pic>
      <p:pic>
        <p:nvPicPr>
          <p:cNvPr id="48" name="Picture 47" descr="A picture containing floor, indoor, wall, room&#10;&#10;Description automatically generated">
            <a:extLst>
              <a:ext uri="{FF2B5EF4-FFF2-40B4-BE49-F238E27FC236}">
                <a16:creationId xmlns:a16="http://schemas.microsoft.com/office/drawing/2014/main" id="{7113D299-52DC-EF61-53E7-B47ED5AF4F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5395" y="4153882"/>
            <a:ext cx="7489258" cy="2514562"/>
          </a:xfrm>
          <a:prstGeom prst="rect">
            <a:avLst/>
          </a:prstGeom>
        </p:spPr>
      </p:pic>
      <p:sp>
        <p:nvSpPr>
          <p:cNvPr id="49" name="TextBox 48">
            <a:extLst>
              <a:ext uri="{FF2B5EF4-FFF2-40B4-BE49-F238E27FC236}">
                <a16:creationId xmlns:a16="http://schemas.microsoft.com/office/drawing/2014/main" id="{D74A854B-6313-AD27-CBA3-10721CFF0584}"/>
              </a:ext>
            </a:extLst>
          </p:cNvPr>
          <p:cNvSpPr txBox="1"/>
          <p:nvPr/>
        </p:nvSpPr>
        <p:spPr>
          <a:xfrm>
            <a:off x="10154653" y="4356013"/>
            <a:ext cx="2037346" cy="2462213"/>
          </a:xfrm>
          <a:prstGeom prst="rect">
            <a:avLst/>
          </a:prstGeom>
          <a:noFill/>
        </p:spPr>
        <p:txBody>
          <a:bodyPr wrap="square" rtlCol="0">
            <a:spAutoFit/>
          </a:bodyPr>
          <a:lstStyle/>
          <a:p>
            <a:pPr algn="ctr"/>
            <a:r>
              <a:rPr lang="en-US" sz="1400" dirty="0">
                <a:solidFill>
                  <a:srgbClr val="800000"/>
                </a:solidFill>
                <a:latin typeface="Calibri" panose="020F0502020204030204" pitchFamily="34" charset="0"/>
                <a:ea typeface="Calibri" panose="020F0502020204030204" pitchFamily="34" charset="0"/>
                <a:cs typeface="Times New Roman" panose="02020603050405020304" pitchFamily="18" charset="0"/>
              </a:rPr>
              <a:t>Jobseekers</a:t>
            </a:r>
            <a:r>
              <a:rPr lang="en-US" sz="1400" dirty="0">
                <a:solidFill>
                  <a:srgbClr val="800000"/>
                </a:solidFill>
                <a:effectLst/>
                <a:latin typeface="Calibri" panose="020F0502020204030204" pitchFamily="34" charset="0"/>
                <a:ea typeface="Calibri" panose="020F0502020204030204" pitchFamily="34" charset="0"/>
                <a:cs typeface="Times New Roman" panose="02020603050405020304" pitchFamily="18" charset="0"/>
              </a:rPr>
              <a:t> can access the closet once a month and select 2 complete outfits free of charge, with a partner referral. </a:t>
            </a:r>
          </a:p>
          <a:p>
            <a:pPr algn="ctr"/>
            <a:endParaRPr lang="en-US" sz="1400" dirty="0">
              <a:solidFill>
                <a:srgbClr val="8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400" dirty="0">
                <a:solidFill>
                  <a:srgbClr val="800000"/>
                </a:solidFill>
                <a:latin typeface="Calibri" panose="020F0502020204030204" pitchFamily="34" charset="0"/>
                <a:ea typeface="Calibri" panose="020F0502020204030204" pitchFamily="34" charset="0"/>
                <a:cs typeface="Times New Roman" panose="02020603050405020304" pitchFamily="18" charset="0"/>
              </a:rPr>
              <a:t>Located at </a:t>
            </a:r>
          </a:p>
          <a:p>
            <a:pPr algn="ctr"/>
            <a:r>
              <a:rPr lang="en-US" sz="1400" dirty="0">
                <a:solidFill>
                  <a:srgbClr val="800000"/>
                </a:solidFill>
                <a:latin typeface="Calibri" panose="020F0502020204030204" pitchFamily="34" charset="0"/>
                <a:ea typeface="Calibri" panose="020F0502020204030204" pitchFamily="34" charset="0"/>
                <a:cs typeface="Times New Roman" panose="02020603050405020304" pitchFamily="18" charset="0"/>
              </a:rPr>
              <a:t>320 Adams Street, Fairmont, WV 26554</a:t>
            </a:r>
          </a:p>
          <a:p>
            <a:pPr algn="ctr"/>
            <a:r>
              <a:rPr lang="en-US" sz="1400" dirty="0">
                <a:solidFill>
                  <a:srgbClr val="800000"/>
                </a:solidFill>
                <a:effectLst/>
                <a:latin typeface="Calibri" panose="020F0502020204030204" pitchFamily="34" charset="0"/>
                <a:ea typeface="Calibri" panose="020F0502020204030204" pitchFamily="34" charset="0"/>
                <a:cs typeface="Times New Roman" panose="02020603050405020304" pitchFamily="18" charset="0"/>
              </a:rPr>
              <a:t>Phone: 681-404-6377</a:t>
            </a:r>
            <a:endParaRPr lang="en-US" sz="1400" dirty="0">
              <a:solidFill>
                <a:srgbClr val="800000"/>
              </a:solidFill>
              <a:latin typeface="Calibri" panose="020F0502020204030204" pitchFamily="34" charset="0"/>
              <a:cs typeface="Times New Roman" panose="02020603050405020304" pitchFamily="18" charset="0"/>
            </a:endParaRPr>
          </a:p>
          <a:p>
            <a:pPr algn="ctr"/>
            <a:endParaRPr lang="en-US" sz="1400" dirty="0"/>
          </a:p>
        </p:txBody>
      </p:sp>
      <p:sp>
        <p:nvSpPr>
          <p:cNvPr id="2" name="TextBox 1">
            <a:extLst>
              <a:ext uri="{FF2B5EF4-FFF2-40B4-BE49-F238E27FC236}">
                <a16:creationId xmlns:a16="http://schemas.microsoft.com/office/drawing/2014/main" id="{1DEF0B46-56B8-9FB5-ECEA-46FCC653D8E1}"/>
              </a:ext>
            </a:extLst>
          </p:cNvPr>
          <p:cNvSpPr txBox="1"/>
          <p:nvPr/>
        </p:nvSpPr>
        <p:spPr>
          <a:xfrm>
            <a:off x="93786" y="444286"/>
            <a:ext cx="12098214" cy="400110"/>
          </a:xfrm>
          <a:prstGeom prst="rect">
            <a:avLst/>
          </a:prstGeom>
          <a:noFill/>
        </p:spPr>
        <p:txBody>
          <a:bodyPr wrap="square" rtlCol="0">
            <a:spAutoFit/>
          </a:bodyPr>
          <a:lstStyle/>
          <a:p>
            <a:r>
              <a:rPr lang="en-US" sz="2000" b="1" dirty="0">
                <a:solidFill>
                  <a:srgbClr val="C00000"/>
                </a:solidFill>
              </a:rPr>
              <a:t>Partner Participation is </a:t>
            </a:r>
            <a:r>
              <a:rPr lang="en-US" sz="2000" b="1" u="sng" dirty="0">
                <a:solidFill>
                  <a:srgbClr val="C00000"/>
                </a:solidFill>
              </a:rPr>
              <a:t>highly recommended </a:t>
            </a:r>
            <a:r>
              <a:rPr lang="en-US" sz="2000" b="1" dirty="0">
                <a:solidFill>
                  <a:srgbClr val="C00000"/>
                </a:solidFill>
              </a:rPr>
              <a:t>at all events such as Career Clothing Closet, AJC Mobile Events, etc.… </a:t>
            </a:r>
          </a:p>
        </p:txBody>
      </p:sp>
    </p:spTree>
    <p:extLst>
      <p:ext uri="{BB962C8B-B14F-4D97-AF65-F5344CB8AC3E}">
        <p14:creationId xmlns:p14="http://schemas.microsoft.com/office/powerpoint/2010/main" val="318264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a:extLst>
              <a:ext uri="{FF2B5EF4-FFF2-40B4-BE49-F238E27FC236}">
                <a16:creationId xmlns:a16="http://schemas.microsoft.com/office/drawing/2014/main" id="{B0837865-9278-4C7B-867B-83E70EE1C823}"/>
              </a:ext>
            </a:extLst>
          </p:cNvPr>
          <p:cNvSpPr>
            <a:spLocks noGrp="1"/>
          </p:cNvSpPr>
          <p:nvPr>
            <p:ph type="ftr" sz="quarter" idx="11"/>
          </p:nvPr>
        </p:nvSpPr>
        <p:spPr>
          <a:xfrm>
            <a:off x="1590261" y="5992650"/>
            <a:ext cx="9011479" cy="865350"/>
          </a:xfrm>
        </p:spPr>
        <p:txBody>
          <a:bodyPr/>
          <a:lstStyle/>
          <a:p>
            <a:endParaRPr lang="en-US" dirty="0"/>
          </a:p>
          <a:p>
            <a:endParaRPr lang="en-US" dirty="0"/>
          </a:p>
          <a:p>
            <a:r>
              <a:rPr lang="en-US" dirty="0"/>
              <a:t>These programs and services are 100% federally funded through the Workforce Innovation and Opportunity Act (WIOA) and are administered through the Region VI Workforce Development Board. Region VI and HRDF are Equal Opportunity Employers/Programs.</a:t>
            </a:r>
          </a:p>
          <a:p>
            <a:r>
              <a:rPr lang="en-US" dirty="0"/>
              <a:t>Auxiliary aids and services are available upon request for individuals with disabilities.</a:t>
            </a:r>
          </a:p>
          <a:p>
            <a:r>
              <a:rPr lang="en-US" dirty="0"/>
              <a:t>If you have a hearing impairment and need assistance, call WV Relay 7-1-1</a:t>
            </a:r>
          </a:p>
          <a:p>
            <a:endParaRPr lang="en-US" dirty="0"/>
          </a:p>
          <a:p>
            <a:endParaRPr lang="en-US" dirty="0"/>
          </a:p>
        </p:txBody>
      </p:sp>
      <p:pic>
        <p:nvPicPr>
          <p:cNvPr id="3" name="Picture 2" descr="Diagram&#10;&#10;Description automatically generated">
            <a:extLst>
              <a:ext uri="{FF2B5EF4-FFF2-40B4-BE49-F238E27FC236}">
                <a16:creationId xmlns:a16="http://schemas.microsoft.com/office/drawing/2014/main" id="{ED521726-F8E5-A954-3E4B-6FD6CA8E99CB}"/>
              </a:ext>
            </a:extLst>
          </p:cNvPr>
          <p:cNvPicPr>
            <a:picLocks noChangeAspect="1"/>
          </p:cNvPicPr>
          <p:nvPr/>
        </p:nvPicPr>
        <p:blipFill>
          <a:blip r:embed="rId2"/>
          <a:stretch>
            <a:fillRect/>
          </a:stretch>
        </p:blipFill>
        <p:spPr>
          <a:xfrm>
            <a:off x="450463" y="401444"/>
            <a:ext cx="3954644" cy="4783132"/>
          </a:xfrm>
          <a:prstGeom prst="rect">
            <a:avLst/>
          </a:prstGeom>
        </p:spPr>
      </p:pic>
      <p:pic>
        <p:nvPicPr>
          <p:cNvPr id="5" name="Picture 4" descr="A picture containing text, building, outdoor, sky&#10;&#10;Description automatically generated">
            <a:extLst>
              <a:ext uri="{FF2B5EF4-FFF2-40B4-BE49-F238E27FC236}">
                <a16:creationId xmlns:a16="http://schemas.microsoft.com/office/drawing/2014/main" id="{BD2A4180-354C-F088-CF93-32BAA3DFC5FE}"/>
              </a:ext>
            </a:extLst>
          </p:cNvPr>
          <p:cNvPicPr>
            <a:picLocks noChangeAspect="1"/>
          </p:cNvPicPr>
          <p:nvPr/>
        </p:nvPicPr>
        <p:blipFill rotWithShape="1">
          <a:blip r:embed="rId3"/>
          <a:srcRect l="23495" r="1506" b="1"/>
          <a:stretch/>
        </p:blipFill>
        <p:spPr>
          <a:xfrm>
            <a:off x="9343477" y="613285"/>
            <a:ext cx="1931928" cy="1931928"/>
          </a:xfrm>
          <a:prstGeom prst="rect">
            <a:avLst/>
          </a:prstGeom>
          <a:noFill/>
        </p:spPr>
      </p:pic>
      <p:sp>
        <p:nvSpPr>
          <p:cNvPr id="8" name="TextBox 7">
            <a:extLst>
              <a:ext uri="{FF2B5EF4-FFF2-40B4-BE49-F238E27FC236}">
                <a16:creationId xmlns:a16="http://schemas.microsoft.com/office/drawing/2014/main" id="{9745EAB2-E34B-90C7-6BC1-BB77F5C1B7D8}"/>
              </a:ext>
            </a:extLst>
          </p:cNvPr>
          <p:cNvSpPr txBox="1"/>
          <p:nvPr/>
        </p:nvSpPr>
        <p:spPr>
          <a:xfrm>
            <a:off x="9609705" y="2725648"/>
            <a:ext cx="228651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Calibri Light"/>
                <a:ea typeface="+mn-ea"/>
                <a:cs typeface="+mn-cs"/>
              </a:rPr>
              <a:t>40 Commerce Drive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Calibri Light"/>
                <a:ea typeface="+mn-ea"/>
                <a:cs typeface="+mn-cs"/>
              </a:rPr>
              <a:t>Westover, WV 26501</a:t>
            </a:r>
          </a:p>
        </p:txBody>
      </p:sp>
      <p:pic>
        <p:nvPicPr>
          <p:cNvPr id="10" name="Picture 9" descr="A picture containing outdoor, sky, road, building&#10;&#10;Description automatically generated">
            <a:extLst>
              <a:ext uri="{FF2B5EF4-FFF2-40B4-BE49-F238E27FC236}">
                <a16:creationId xmlns:a16="http://schemas.microsoft.com/office/drawing/2014/main" id="{9552B67C-30D2-E458-28AB-BE051A4560B1}"/>
              </a:ext>
            </a:extLst>
          </p:cNvPr>
          <p:cNvPicPr>
            <a:picLocks noChangeAspect="1"/>
          </p:cNvPicPr>
          <p:nvPr/>
        </p:nvPicPr>
        <p:blipFill rotWithShape="1">
          <a:blip r:embed="rId4"/>
          <a:srcRect l="20660" r="14589" b="-2"/>
          <a:stretch/>
        </p:blipFill>
        <p:spPr>
          <a:xfrm>
            <a:off x="9343477" y="3320996"/>
            <a:ext cx="1931928" cy="1931928"/>
          </a:xfrm>
          <a:prstGeom prst="rect">
            <a:avLst/>
          </a:prstGeom>
          <a:noFill/>
        </p:spPr>
      </p:pic>
      <p:pic>
        <p:nvPicPr>
          <p:cNvPr id="11" name="Picture 10" descr="A picture containing building, outdoor, brick, apartment building&#10;&#10;Description automatically generated">
            <a:extLst>
              <a:ext uri="{FF2B5EF4-FFF2-40B4-BE49-F238E27FC236}">
                <a16:creationId xmlns:a16="http://schemas.microsoft.com/office/drawing/2014/main" id="{DC9FBA8F-072E-C7FC-E445-8A2ECB2DCFE9}"/>
              </a:ext>
            </a:extLst>
          </p:cNvPr>
          <p:cNvPicPr>
            <a:picLocks noChangeAspect="1"/>
          </p:cNvPicPr>
          <p:nvPr/>
        </p:nvPicPr>
        <p:blipFill rotWithShape="1">
          <a:blip r:embed="rId5"/>
          <a:srcRect l="18324" r="15422" b="-7"/>
          <a:stretch/>
        </p:blipFill>
        <p:spPr>
          <a:xfrm>
            <a:off x="6319164" y="3252648"/>
            <a:ext cx="1931928" cy="1931928"/>
          </a:xfrm>
          <a:prstGeom prst="rect">
            <a:avLst/>
          </a:prstGeom>
          <a:noFill/>
        </p:spPr>
      </p:pic>
      <p:sp>
        <p:nvSpPr>
          <p:cNvPr id="13" name="TextBox 12">
            <a:extLst>
              <a:ext uri="{FF2B5EF4-FFF2-40B4-BE49-F238E27FC236}">
                <a16:creationId xmlns:a16="http://schemas.microsoft.com/office/drawing/2014/main" id="{E79DF833-0811-9399-FAF8-7BF933ABD410}"/>
              </a:ext>
            </a:extLst>
          </p:cNvPr>
          <p:cNvSpPr txBox="1"/>
          <p:nvPr/>
        </p:nvSpPr>
        <p:spPr>
          <a:xfrm>
            <a:off x="6636143" y="2481668"/>
            <a:ext cx="1201543" cy="369332"/>
          </a:xfrm>
          <a:prstGeom prst="rect">
            <a:avLst/>
          </a:prstGeom>
          <a:noFill/>
        </p:spPr>
        <p:txBody>
          <a:bodyPr wrap="square">
            <a:spAutoFit/>
          </a:bodyPr>
          <a:lstStyle/>
          <a:p>
            <a:r>
              <a:rPr lang="en-US" sz="1800" b="1" dirty="0">
                <a:solidFill>
                  <a:schemeClr val="tx2"/>
                </a:solidFill>
              </a:rPr>
              <a:t>Fairmont</a:t>
            </a:r>
            <a:endParaRPr lang="en-US" dirty="0"/>
          </a:p>
        </p:txBody>
      </p:sp>
      <p:sp>
        <p:nvSpPr>
          <p:cNvPr id="15" name="TextBox 14">
            <a:extLst>
              <a:ext uri="{FF2B5EF4-FFF2-40B4-BE49-F238E27FC236}">
                <a16:creationId xmlns:a16="http://schemas.microsoft.com/office/drawing/2014/main" id="{1A206530-1036-ECBA-2EAF-EA33D4F5D86B}"/>
              </a:ext>
            </a:extLst>
          </p:cNvPr>
          <p:cNvSpPr txBox="1"/>
          <p:nvPr/>
        </p:nvSpPr>
        <p:spPr>
          <a:xfrm>
            <a:off x="6684357" y="5105055"/>
            <a:ext cx="1201543" cy="369332"/>
          </a:xfrm>
          <a:prstGeom prst="rect">
            <a:avLst/>
          </a:prstGeom>
          <a:noFill/>
        </p:spPr>
        <p:txBody>
          <a:bodyPr wrap="square">
            <a:spAutoFit/>
          </a:bodyPr>
          <a:lstStyle/>
          <a:p>
            <a:r>
              <a:rPr lang="en-US" sz="1800" b="1" dirty="0">
                <a:solidFill>
                  <a:schemeClr val="tx2"/>
                </a:solidFill>
              </a:rPr>
              <a:t>Clarksburg</a:t>
            </a:r>
            <a:endParaRPr lang="en-US" dirty="0"/>
          </a:p>
        </p:txBody>
      </p:sp>
      <p:sp>
        <p:nvSpPr>
          <p:cNvPr id="17" name="TextBox 16">
            <a:extLst>
              <a:ext uri="{FF2B5EF4-FFF2-40B4-BE49-F238E27FC236}">
                <a16:creationId xmlns:a16="http://schemas.microsoft.com/office/drawing/2014/main" id="{2D551E3E-0BAF-5A5D-91C4-C9AE18D152A7}"/>
              </a:ext>
            </a:extLst>
          </p:cNvPr>
          <p:cNvSpPr txBox="1"/>
          <p:nvPr/>
        </p:nvSpPr>
        <p:spPr>
          <a:xfrm>
            <a:off x="8973623" y="5184576"/>
            <a:ext cx="2671637" cy="369332"/>
          </a:xfrm>
          <a:prstGeom prst="rect">
            <a:avLst/>
          </a:prstGeom>
          <a:noFill/>
        </p:spPr>
        <p:txBody>
          <a:bodyPr wrap="square">
            <a:spAutoFit/>
          </a:bodyPr>
          <a:lstStyle/>
          <a:p>
            <a:pPr algn="ctr">
              <a:spcAft>
                <a:spcPts val="600"/>
              </a:spcAft>
            </a:pPr>
            <a:r>
              <a:rPr lang="en-US" sz="1800" b="1" dirty="0">
                <a:solidFill>
                  <a:schemeClr val="tx2"/>
                </a:solidFill>
              </a:rPr>
              <a:t>Elkins</a:t>
            </a:r>
          </a:p>
        </p:txBody>
      </p:sp>
      <p:pic>
        <p:nvPicPr>
          <p:cNvPr id="1028" name="Picture 4" descr="320 Adams St, Fairmont, WV 26554 ...">
            <a:extLst>
              <a:ext uri="{FF2B5EF4-FFF2-40B4-BE49-F238E27FC236}">
                <a16:creationId xmlns:a16="http://schemas.microsoft.com/office/drawing/2014/main" id="{1ECDCA71-3A7F-AB2F-F1D0-F3A7AA8136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3428" y="697363"/>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D3EB6D8B-9733-5756-E2F5-EBF593693E43}"/>
              </a:ext>
            </a:extLst>
          </p:cNvPr>
          <p:cNvSpPr txBox="1"/>
          <p:nvPr/>
        </p:nvSpPr>
        <p:spPr>
          <a:xfrm>
            <a:off x="6172083" y="5445182"/>
            <a:ext cx="2129661" cy="424732"/>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Calibri Light"/>
                <a:ea typeface="+mn-ea"/>
                <a:cs typeface="Arial" panose="020B0604020202020204" pitchFamily="34" charset="0"/>
              </a:rPr>
              <a:t>153 West Main Street</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Calibri Light"/>
                <a:ea typeface="+mn-ea"/>
                <a:cs typeface="Arial" panose="020B0604020202020204" pitchFamily="34" charset="0"/>
              </a:rPr>
              <a:t>Clarksburg, WV 26301</a:t>
            </a:r>
          </a:p>
        </p:txBody>
      </p:sp>
      <p:sp>
        <p:nvSpPr>
          <p:cNvPr id="25" name="TextBox 24">
            <a:extLst>
              <a:ext uri="{FF2B5EF4-FFF2-40B4-BE49-F238E27FC236}">
                <a16:creationId xmlns:a16="http://schemas.microsoft.com/office/drawing/2014/main" id="{3908B9FA-2744-71E9-4798-2A2278446166}"/>
              </a:ext>
            </a:extLst>
          </p:cNvPr>
          <p:cNvSpPr txBox="1"/>
          <p:nvPr/>
        </p:nvSpPr>
        <p:spPr>
          <a:xfrm>
            <a:off x="9407177" y="5445182"/>
            <a:ext cx="180453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Calibri Light"/>
                <a:ea typeface="+mn-ea"/>
                <a:cs typeface="Arial" panose="020B0604020202020204" pitchFamily="34" charset="0"/>
              </a:rPr>
              <a:t>1023 N. Randolph Avenue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Calibri Light"/>
                <a:ea typeface="+mn-ea"/>
                <a:cs typeface="Arial" panose="020B0604020202020204" pitchFamily="34" charset="0"/>
              </a:rPr>
              <a:t>Elkins, WV 26241</a:t>
            </a:r>
          </a:p>
        </p:txBody>
      </p:sp>
      <p:sp>
        <p:nvSpPr>
          <p:cNvPr id="29" name="TextBox 28">
            <a:extLst>
              <a:ext uri="{FF2B5EF4-FFF2-40B4-BE49-F238E27FC236}">
                <a16:creationId xmlns:a16="http://schemas.microsoft.com/office/drawing/2014/main" id="{C7BC338F-4438-4233-BE3F-43B8E831FF3E}"/>
              </a:ext>
            </a:extLst>
          </p:cNvPr>
          <p:cNvSpPr txBox="1"/>
          <p:nvPr/>
        </p:nvSpPr>
        <p:spPr>
          <a:xfrm>
            <a:off x="5876693" y="2749692"/>
            <a:ext cx="2645232" cy="424732"/>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200" dirty="0">
                <a:solidFill>
                  <a:srgbClr val="000000"/>
                </a:solidFill>
                <a:latin typeface="Calibri Light"/>
                <a:cs typeface="Arial" panose="020B0604020202020204" pitchFamily="34" charset="0"/>
              </a:rPr>
              <a:t>320 Addams St. Suite 103</a:t>
            </a:r>
            <a:endParaRPr kumimoji="0" lang="en-US" sz="1200" b="0" i="0" u="none" strike="noStrike" kern="1200" cap="none" spc="0" normalizeH="0" baseline="0" noProof="0" dirty="0">
              <a:ln>
                <a:noFill/>
              </a:ln>
              <a:solidFill>
                <a:srgbClr val="000000"/>
              </a:solidFill>
              <a:effectLst/>
              <a:uLnTx/>
              <a:uFillTx/>
              <a:latin typeface="Calibri Light"/>
              <a:ea typeface="+mn-ea"/>
              <a:cs typeface="Arial" panose="020B0604020202020204" pitchFamily="34" charset="0"/>
            </a:endParaRP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200" dirty="0">
                <a:solidFill>
                  <a:srgbClr val="000000"/>
                </a:solidFill>
                <a:latin typeface="Calibri Light"/>
                <a:cs typeface="Arial" panose="020B0604020202020204" pitchFamily="34" charset="0"/>
              </a:rPr>
              <a:t>Fairmont</a:t>
            </a:r>
            <a:r>
              <a:rPr kumimoji="0" lang="en-US" sz="1200" b="0" i="0" u="none" strike="noStrike" kern="1200" cap="none" spc="0" normalizeH="0" baseline="0" noProof="0" dirty="0">
                <a:ln>
                  <a:noFill/>
                </a:ln>
                <a:solidFill>
                  <a:srgbClr val="000000"/>
                </a:solidFill>
                <a:effectLst/>
                <a:uLnTx/>
                <a:uFillTx/>
                <a:latin typeface="Calibri Light"/>
                <a:ea typeface="+mn-ea"/>
                <a:cs typeface="Arial" panose="020B0604020202020204" pitchFamily="34" charset="0"/>
              </a:rPr>
              <a:t>, WV 26554</a:t>
            </a:r>
          </a:p>
        </p:txBody>
      </p:sp>
      <p:sp>
        <p:nvSpPr>
          <p:cNvPr id="30" name="TextBox 29">
            <a:extLst>
              <a:ext uri="{FF2B5EF4-FFF2-40B4-BE49-F238E27FC236}">
                <a16:creationId xmlns:a16="http://schemas.microsoft.com/office/drawing/2014/main" id="{E859D4D5-7A2B-8ADC-1421-767080DBAE23}"/>
              </a:ext>
            </a:extLst>
          </p:cNvPr>
          <p:cNvSpPr txBox="1"/>
          <p:nvPr/>
        </p:nvSpPr>
        <p:spPr>
          <a:xfrm>
            <a:off x="9127655" y="2458397"/>
            <a:ext cx="2517605" cy="382749"/>
          </a:xfrm>
          <a:prstGeom prst="rect">
            <a:avLst/>
          </a:prstGeom>
        </p:spPr>
        <p:txBody>
          <a:bodyPr rtlCol="0" anchor="b">
            <a:normAutofit/>
          </a:bodyPr>
          <a:lstStyle/>
          <a:p>
            <a:pPr algn="ctr">
              <a:spcAft>
                <a:spcPts val="600"/>
              </a:spcAft>
            </a:pPr>
            <a:r>
              <a:rPr lang="en-US" sz="1600" b="1" dirty="0">
                <a:solidFill>
                  <a:schemeClr val="tx2"/>
                </a:solidFill>
              </a:rPr>
              <a:t>Morgantown</a:t>
            </a:r>
          </a:p>
        </p:txBody>
      </p:sp>
    </p:spTree>
    <p:extLst>
      <p:ext uri="{BB962C8B-B14F-4D97-AF65-F5344CB8AC3E}">
        <p14:creationId xmlns:p14="http://schemas.microsoft.com/office/powerpoint/2010/main" val="462206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BCC126-14EB-AB55-1734-40487C27ED93}"/>
              </a:ext>
            </a:extLst>
          </p:cNvPr>
          <p:cNvSpPr>
            <a:spLocks noGrp="1"/>
          </p:cNvSpPr>
          <p:nvPr>
            <p:ph type="title"/>
          </p:nvPr>
        </p:nvSpPr>
        <p:spPr>
          <a:xfrm>
            <a:off x="751242" y="3794765"/>
            <a:ext cx="3975869" cy="1058632"/>
          </a:xfrm>
        </p:spPr>
        <p:txBody>
          <a:bodyPr anchor="t">
            <a:normAutofit/>
          </a:bodyPr>
          <a:lstStyle/>
          <a:p>
            <a:r>
              <a:rPr lang="en-US" sz="4500" dirty="0"/>
              <a:t>IT’S THE LAW! </a:t>
            </a:r>
          </a:p>
        </p:txBody>
      </p:sp>
      <p:pic>
        <p:nvPicPr>
          <p:cNvPr id="5" name="Picture 4" descr="A map of the region&#10;&#10;AI-generated content may be incorrect.">
            <a:extLst>
              <a:ext uri="{FF2B5EF4-FFF2-40B4-BE49-F238E27FC236}">
                <a16:creationId xmlns:a16="http://schemas.microsoft.com/office/drawing/2014/main" id="{A0A6B97A-8EBB-6E06-F186-DA91144FC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91" y="1424396"/>
            <a:ext cx="4784937" cy="1638840"/>
          </a:xfrm>
          <a:prstGeom prst="rect">
            <a:avLst/>
          </a:prstGeom>
        </p:spPr>
      </p:pic>
      <p:sp>
        <p:nvSpPr>
          <p:cNvPr id="3" name="Content Placeholder 2">
            <a:extLst>
              <a:ext uri="{FF2B5EF4-FFF2-40B4-BE49-F238E27FC236}">
                <a16:creationId xmlns:a16="http://schemas.microsoft.com/office/drawing/2014/main" id="{48B1214A-B8FE-2E2C-865F-11094A11D7D4}"/>
              </a:ext>
            </a:extLst>
          </p:cNvPr>
          <p:cNvSpPr>
            <a:spLocks noGrp="1"/>
          </p:cNvSpPr>
          <p:nvPr>
            <p:ph idx="1"/>
          </p:nvPr>
        </p:nvSpPr>
        <p:spPr>
          <a:xfrm>
            <a:off x="5431536" y="914399"/>
            <a:ext cx="6056039" cy="5164175"/>
          </a:xfrm>
        </p:spPr>
        <p:txBody>
          <a:bodyPr anchor="t">
            <a:normAutofit/>
          </a:bodyPr>
          <a:lstStyle/>
          <a:p>
            <a:pPr marL="0" marR="0">
              <a:lnSpc>
                <a:spcPct val="110000"/>
              </a:lnSpc>
              <a:spcAft>
                <a:spcPts val="800"/>
              </a:spcAft>
              <a:buNone/>
            </a:pPr>
            <a:r>
              <a:rPr lang="en-US" sz="1400" b="1" u="sng" kern="100" dirty="0">
                <a:effectLst/>
                <a:latin typeface="Aptos" panose="020B0004020202020204" pitchFamily="34" charset="0"/>
                <a:ea typeface="Aptos" panose="020B0004020202020204" pitchFamily="34" charset="0"/>
                <a:cs typeface="Times New Roman" panose="02020603050405020304" pitchFamily="18" charset="0"/>
              </a:rPr>
              <a:t>The Workforce Innovation and Opportunity Act </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(WIOA), is the first legislative reform of the public workforce system in 15 years.  The law supersedes the Workforce Investment Act of 1998. </a:t>
            </a:r>
          </a:p>
          <a:p>
            <a:pPr marL="0" marR="0">
              <a:lnSpc>
                <a:spcPct val="110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 WIOA authorizes the one-stop career centers (also known as AMERICAN JOB CENTERS), which directly provide an array of employment services and connect customers to work related training and education, as well as the support services they need to get good jobs and stay employed. </a:t>
            </a:r>
          </a:p>
          <a:p>
            <a:pPr marL="0" marR="0">
              <a:lnSpc>
                <a:spcPct val="110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 Additionally, helping businesses find skilled workers and access other support, including education and training for their current workforce.</a:t>
            </a:r>
          </a:p>
          <a:p>
            <a:pPr marL="0" marR="0">
              <a:lnSpc>
                <a:spcPct val="110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See WIOA – General Guidance for One-Stop Operations – Training and Employment Guidance Letter (TEGL) No. 16-16 issued by the US Department of Labor:</a:t>
            </a:r>
          </a:p>
          <a:p>
            <a:pPr marL="0" marR="0">
              <a:lnSpc>
                <a:spcPct val="110000"/>
              </a:lnSpc>
              <a:spcAft>
                <a:spcPts val="800"/>
              </a:spcAft>
            </a:pPr>
            <a:r>
              <a:rPr lang="en-US" sz="1400" u="sng" kern="100" dirty="0">
                <a:effectLst/>
                <a:latin typeface="Aptos" panose="020B0004020202020204" pitchFamily="34" charset="0"/>
                <a:ea typeface="Aptos" panose="020B0004020202020204" pitchFamily="34" charset="0"/>
                <a:cs typeface="Times New Roman" panose="02020603050405020304" pitchFamily="18" charset="0"/>
                <a:hlinkClick r:id="rId3"/>
              </a:rPr>
              <a:t>https://www.dol.gov/sites/dolgov/files/ETA/advisories/TEGL/2017/TEGL_16-16.pdf</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0000"/>
              </a:lnSpc>
            </a:pPr>
            <a:endParaRPr lang="en-US" sz="1400" dirty="0"/>
          </a:p>
        </p:txBody>
      </p:sp>
      <p:cxnSp>
        <p:nvCxnSpPr>
          <p:cNvPr id="15" name="Straight Connector 14">
            <a:extLst>
              <a:ext uri="{FF2B5EF4-FFF2-40B4-BE49-F238E27FC236}">
                <a16:creationId xmlns:a16="http://schemas.microsoft.com/office/drawing/2014/main" id="{3CB646F3-FFAB-11FA-9A88-F695FA818D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35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AAE838-BB7A-16B1-8070-76EDA9D20168}"/>
              </a:ext>
            </a:extLst>
          </p:cNvPr>
          <p:cNvSpPr>
            <a:spLocks noGrp="1"/>
          </p:cNvSpPr>
          <p:nvPr>
            <p:ph type="title"/>
          </p:nvPr>
        </p:nvSpPr>
        <p:spPr>
          <a:xfrm>
            <a:off x="640079" y="560077"/>
            <a:ext cx="4261104" cy="1125415"/>
          </a:xfrm>
        </p:spPr>
        <p:txBody>
          <a:bodyPr anchor="t">
            <a:normAutofit/>
          </a:bodyPr>
          <a:lstStyle/>
          <a:p>
            <a:pPr>
              <a:lnSpc>
                <a:spcPct val="90000"/>
              </a:lnSpc>
            </a:pPr>
            <a:r>
              <a:rPr lang="en-US" sz="3600" dirty="0"/>
              <a:t>Who Are the Core AJC Partners? </a:t>
            </a:r>
          </a:p>
        </p:txBody>
      </p:sp>
      <p:sp>
        <p:nvSpPr>
          <p:cNvPr id="3" name="Content Placeholder 2">
            <a:extLst>
              <a:ext uri="{FF2B5EF4-FFF2-40B4-BE49-F238E27FC236}">
                <a16:creationId xmlns:a16="http://schemas.microsoft.com/office/drawing/2014/main" id="{E166623B-A772-C12D-C387-F4B4C7052B68}"/>
              </a:ext>
            </a:extLst>
          </p:cNvPr>
          <p:cNvSpPr>
            <a:spLocks noGrp="1"/>
          </p:cNvSpPr>
          <p:nvPr>
            <p:ph idx="1"/>
          </p:nvPr>
        </p:nvSpPr>
        <p:spPr>
          <a:xfrm>
            <a:off x="534220" y="1875694"/>
            <a:ext cx="4752536" cy="4187767"/>
          </a:xfrm>
        </p:spPr>
        <p:txBody>
          <a:bodyPr>
            <a:normAutofit lnSpcReduction="10000"/>
          </a:bodyPr>
          <a:lstStyle/>
          <a:p>
            <a:pPr marL="0" marR="0">
              <a:lnSpc>
                <a:spcPct val="110000"/>
              </a:lnSpc>
              <a:spcAft>
                <a:spcPts val="800"/>
              </a:spcAft>
              <a:buNone/>
            </a:pPr>
            <a:r>
              <a:rPr lang="en-US" sz="1600" b="1" u="sng"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WIOA TITLE I </a:t>
            </a:r>
            <a:r>
              <a:rPr lang="en-US" sz="16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Adult, Dislocated Worker and Youth Programs.  Administered by the Region VI Workforce Development Board through a sub-contract with HRDF, Inc.</a:t>
            </a:r>
          </a:p>
          <a:p>
            <a:pPr marL="0" marR="0">
              <a:lnSpc>
                <a:spcPct val="110000"/>
              </a:lnSpc>
              <a:spcAft>
                <a:spcPts val="800"/>
              </a:spcAft>
              <a:buNone/>
            </a:pPr>
            <a:r>
              <a:rPr lang="en-US" sz="1600" b="1" u="sng"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WIOA TITLE II </a:t>
            </a:r>
            <a:r>
              <a:rPr lang="en-US" sz="16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Adult Education and Family Literacy Act Programs. Administered in Region VI by Mountain State Educational Services Cooperative.</a:t>
            </a:r>
          </a:p>
          <a:p>
            <a:pPr marL="0" marR="0">
              <a:lnSpc>
                <a:spcPct val="110000"/>
              </a:lnSpc>
              <a:spcAft>
                <a:spcPts val="800"/>
              </a:spcAft>
              <a:buNone/>
            </a:pPr>
            <a:r>
              <a:rPr lang="en-US" sz="1600" b="1" u="sng" kern="100" dirty="0">
                <a:solidFill>
                  <a:srgbClr val="C00000"/>
                </a:solidFill>
                <a:latin typeface="Aptos" panose="020B0004020202020204" pitchFamily="34" charset="0"/>
                <a:cs typeface="Times New Roman" panose="02020603050405020304" pitchFamily="18" charset="0"/>
              </a:rPr>
              <a:t>WIOA TITLE III </a:t>
            </a:r>
            <a:r>
              <a:rPr lang="en-US" sz="16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Wagner-Peyser Act programs.  Administered by the State Offices of Workforce West Virginia.</a:t>
            </a:r>
          </a:p>
          <a:p>
            <a:pPr marL="0" marR="0" indent="0">
              <a:lnSpc>
                <a:spcPct val="110000"/>
              </a:lnSpc>
              <a:spcAft>
                <a:spcPts val="800"/>
              </a:spcAft>
              <a:buNone/>
            </a:pPr>
            <a:r>
              <a:rPr lang="en-US" sz="1600" b="1" u="sng" kern="100" dirty="0">
                <a:solidFill>
                  <a:srgbClr val="C00000"/>
                </a:solidFill>
                <a:latin typeface="Aptos" panose="020B0004020202020204" pitchFamily="34" charset="0"/>
                <a:cs typeface="Times New Roman" panose="02020603050405020304" pitchFamily="18" charset="0"/>
              </a:rPr>
              <a:t>WIOA TITLE IV </a:t>
            </a:r>
            <a:r>
              <a:rPr lang="en-US" sz="16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Vocational Rehabilitation Programs.   Administered by the State Offices of West Virginia Division of Rehabilitation Services.</a:t>
            </a:r>
          </a:p>
          <a:p>
            <a:pPr>
              <a:lnSpc>
                <a:spcPct val="110000"/>
              </a:lnSpc>
            </a:pPr>
            <a:endParaRPr lang="en-US" sz="1400" dirty="0"/>
          </a:p>
        </p:txBody>
      </p:sp>
      <p:pic>
        <p:nvPicPr>
          <p:cNvPr id="5" name="Picture 4" descr="Colleagues celebrating">
            <a:extLst>
              <a:ext uri="{FF2B5EF4-FFF2-40B4-BE49-F238E27FC236}">
                <a16:creationId xmlns:a16="http://schemas.microsoft.com/office/drawing/2014/main" id="{D64A67EA-3A9F-D5DF-C7B6-BB33DB6F8654}"/>
              </a:ext>
            </a:extLst>
          </p:cNvPr>
          <p:cNvPicPr>
            <a:picLocks noChangeAspect="1"/>
          </p:cNvPicPr>
          <p:nvPr/>
        </p:nvPicPr>
        <p:blipFill>
          <a:blip r:embed="rId2">
            <a:extLst>
              <a:ext uri="{28A0092B-C50C-407E-A947-70E740481C1C}">
                <a14:useLocalDpi xmlns:a14="http://schemas.microsoft.com/office/drawing/2010/main" val="0"/>
              </a:ext>
            </a:extLst>
          </a:blip>
          <a:srcRect l="4821" r="13875" b="2"/>
          <a:stretch/>
        </p:blipFill>
        <p:spPr>
          <a:xfrm>
            <a:off x="5672328" y="762000"/>
            <a:ext cx="6519672" cy="5535923"/>
          </a:xfrm>
          <a:prstGeom prst="rect">
            <a:avLst/>
          </a:prstGeom>
        </p:spPr>
      </p:pic>
      <p:cxnSp>
        <p:nvCxnSpPr>
          <p:cNvPr id="22" name="Straight Connector 21">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363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0DB6D-57D9-57C8-D582-E8C227A18E69}"/>
              </a:ext>
            </a:extLst>
          </p:cNvPr>
          <p:cNvSpPr>
            <a:spLocks noGrp="1"/>
          </p:cNvSpPr>
          <p:nvPr>
            <p:ph type="title"/>
          </p:nvPr>
        </p:nvSpPr>
        <p:spPr>
          <a:xfrm>
            <a:off x="650530" y="507927"/>
            <a:ext cx="10890929" cy="780757"/>
          </a:xfrm>
        </p:spPr>
        <p:txBody>
          <a:bodyPr/>
          <a:lstStyle/>
          <a:p>
            <a:pPr algn="ctr"/>
            <a:r>
              <a:rPr lang="en-US" dirty="0"/>
              <a:t>	Who Are the Other AJC Partners?</a:t>
            </a:r>
          </a:p>
        </p:txBody>
      </p:sp>
      <p:graphicFrame>
        <p:nvGraphicFramePr>
          <p:cNvPr id="4" name="Content Placeholder 3">
            <a:extLst>
              <a:ext uri="{FF2B5EF4-FFF2-40B4-BE49-F238E27FC236}">
                <a16:creationId xmlns:a16="http://schemas.microsoft.com/office/drawing/2014/main" id="{415D9564-C971-86DB-6F80-BD75059454ED}"/>
              </a:ext>
            </a:extLst>
          </p:cNvPr>
          <p:cNvGraphicFramePr>
            <a:graphicFrameLocks noGrp="1"/>
          </p:cNvGraphicFramePr>
          <p:nvPr>
            <p:ph idx="1"/>
            <p:extLst>
              <p:ext uri="{D42A27DB-BD31-4B8C-83A1-F6EECF244321}">
                <p14:modId xmlns:p14="http://schemas.microsoft.com/office/powerpoint/2010/main" val="2977021060"/>
              </p:ext>
            </p:extLst>
          </p:nvPr>
        </p:nvGraphicFramePr>
        <p:xfrm>
          <a:off x="2039931" y="1288684"/>
          <a:ext cx="8112125" cy="1852249"/>
        </p:xfrm>
        <a:graphic>
          <a:graphicData uri="http://schemas.openxmlformats.org/drawingml/2006/table">
            <a:tbl>
              <a:tblPr bandRow="1">
                <a:tableStyleId>{7DF18680-E054-41AD-8BC1-D1AEF772440D}</a:tableStyleId>
              </a:tblPr>
              <a:tblGrid>
                <a:gridCol w="4054475">
                  <a:extLst>
                    <a:ext uri="{9D8B030D-6E8A-4147-A177-3AD203B41FA5}">
                      <a16:colId xmlns:a16="http://schemas.microsoft.com/office/drawing/2014/main" val="3576997075"/>
                    </a:ext>
                  </a:extLst>
                </a:gridCol>
                <a:gridCol w="4057650">
                  <a:extLst>
                    <a:ext uri="{9D8B030D-6E8A-4147-A177-3AD203B41FA5}">
                      <a16:colId xmlns:a16="http://schemas.microsoft.com/office/drawing/2014/main" val="4129142809"/>
                    </a:ext>
                  </a:extLst>
                </a:gridCol>
              </a:tblGrid>
              <a:tr h="264607">
                <a:tc>
                  <a:txBody>
                    <a:bodyPr/>
                    <a:lstStyle/>
                    <a:p>
                      <a:pPr marL="0" marR="0">
                        <a:lnSpc>
                          <a:spcPct val="115000"/>
                        </a:lnSpc>
                        <a:spcAft>
                          <a:spcPts val="800"/>
                        </a:spcAft>
                        <a:buNone/>
                      </a:pPr>
                      <a:r>
                        <a:rPr lang="en-US" sz="1200" kern="100" dirty="0">
                          <a:effectLst/>
                        </a:rPr>
                        <a:t>YouthBuild</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kern="100">
                          <a:effectLst/>
                        </a:rPr>
                        <a:t>Title I – Indian &amp; Native American Programs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6530082"/>
                  </a:ext>
                </a:extLst>
              </a:tr>
              <a:tr h="264607">
                <a:tc>
                  <a:txBody>
                    <a:bodyPr/>
                    <a:lstStyle/>
                    <a:p>
                      <a:pPr marL="0" marR="0">
                        <a:lnSpc>
                          <a:spcPct val="115000"/>
                        </a:lnSpc>
                        <a:spcAft>
                          <a:spcPts val="800"/>
                        </a:spcAft>
                        <a:buNone/>
                      </a:pPr>
                      <a:r>
                        <a:rPr lang="en-US" sz="1200" kern="100" dirty="0">
                          <a:effectLst/>
                        </a:rPr>
                        <a:t>National Farmworker Jobs Program</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kern="100" dirty="0">
                          <a:effectLst/>
                        </a:rPr>
                        <a:t>Job Corps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9322472"/>
                  </a:ext>
                </a:extLst>
              </a:tr>
              <a:tr h="264607">
                <a:tc>
                  <a:txBody>
                    <a:bodyPr/>
                    <a:lstStyle/>
                    <a:p>
                      <a:pPr marL="0" marR="0">
                        <a:lnSpc>
                          <a:spcPct val="115000"/>
                        </a:lnSpc>
                        <a:spcAft>
                          <a:spcPts val="800"/>
                        </a:spcAft>
                        <a:buNone/>
                      </a:pPr>
                      <a:r>
                        <a:rPr lang="en-US" sz="1200" kern="100" dirty="0">
                          <a:effectLst/>
                        </a:rPr>
                        <a:t>Senior Community Service Program</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kern="100" dirty="0">
                          <a:effectLst/>
                        </a:rPr>
                        <a:t>Trade Adjustment Assistance Activities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4837361"/>
                  </a:ext>
                </a:extLst>
              </a:tr>
              <a:tr h="264607">
                <a:tc>
                  <a:txBody>
                    <a:bodyPr/>
                    <a:lstStyle/>
                    <a:p>
                      <a:pPr marL="0" marR="0">
                        <a:lnSpc>
                          <a:spcPct val="115000"/>
                        </a:lnSpc>
                        <a:spcAft>
                          <a:spcPts val="800"/>
                        </a:spcAft>
                        <a:buNone/>
                      </a:pPr>
                      <a:r>
                        <a:rPr lang="en-US" sz="1200" kern="100" dirty="0">
                          <a:effectLst/>
                        </a:rPr>
                        <a:t>Jobs for Veterans State Grants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kern="100" dirty="0">
                          <a:effectLst/>
                        </a:rPr>
                        <a:t>Unemployment Compensation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0617541"/>
                  </a:ext>
                </a:extLst>
              </a:tr>
              <a:tr h="264607">
                <a:tc>
                  <a:txBody>
                    <a:bodyPr/>
                    <a:lstStyle/>
                    <a:p>
                      <a:pPr marL="0" marR="0">
                        <a:lnSpc>
                          <a:spcPct val="115000"/>
                        </a:lnSpc>
                        <a:spcAft>
                          <a:spcPts val="800"/>
                        </a:spcAft>
                        <a:buNone/>
                      </a:pPr>
                      <a:r>
                        <a:rPr lang="en-US" sz="1200" kern="100">
                          <a:effectLst/>
                        </a:rPr>
                        <a:t>Re-entry Employment Opportunities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kern="100">
                          <a:effectLst/>
                        </a:rPr>
                        <a:t>Career &amp; Technical Education Programs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8237234"/>
                  </a:ext>
                </a:extLst>
              </a:tr>
              <a:tr h="264607">
                <a:tc>
                  <a:txBody>
                    <a:bodyPr/>
                    <a:lstStyle/>
                    <a:p>
                      <a:pPr marL="0" marR="0">
                        <a:lnSpc>
                          <a:spcPct val="115000"/>
                        </a:lnSpc>
                        <a:spcAft>
                          <a:spcPts val="800"/>
                        </a:spcAft>
                        <a:buNone/>
                      </a:pPr>
                      <a:r>
                        <a:rPr lang="en-US" sz="1200" kern="100">
                          <a:effectLst/>
                        </a:rPr>
                        <a:t>Community Services &amp; Block Grant E&amp;T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kern="100">
                          <a:effectLst/>
                        </a:rPr>
                        <a:t>Temporary Assistance to Needy Families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3811791"/>
                  </a:ext>
                </a:extLst>
              </a:tr>
              <a:tr h="264607">
                <a:tc>
                  <a:txBody>
                    <a:bodyPr/>
                    <a:lstStyle/>
                    <a:p>
                      <a:pPr marL="0" marR="0">
                        <a:lnSpc>
                          <a:spcPct val="115000"/>
                        </a:lnSpc>
                        <a:spcAft>
                          <a:spcPts val="800"/>
                        </a:spcAft>
                        <a:buNone/>
                      </a:pPr>
                      <a:r>
                        <a:rPr lang="en-US" sz="1200" kern="100" dirty="0">
                          <a:effectLst/>
                        </a:rPr>
                        <a:t>HUD Employment and Training</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200" kern="100" dirty="0">
                          <a:effectLst/>
                        </a:rPr>
                        <a:t>Second Chance Act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2913792"/>
                  </a:ext>
                </a:extLst>
              </a:tr>
            </a:tbl>
          </a:graphicData>
        </a:graphic>
      </p:graphicFrame>
      <p:sp>
        <p:nvSpPr>
          <p:cNvPr id="6" name="TextBox 5">
            <a:extLst>
              <a:ext uri="{FF2B5EF4-FFF2-40B4-BE49-F238E27FC236}">
                <a16:creationId xmlns:a16="http://schemas.microsoft.com/office/drawing/2014/main" id="{1682DBEB-3E16-9FC8-E766-0FA0E7D58525}"/>
              </a:ext>
            </a:extLst>
          </p:cNvPr>
          <p:cNvSpPr txBox="1"/>
          <p:nvPr/>
        </p:nvSpPr>
        <p:spPr>
          <a:xfrm>
            <a:off x="1037485" y="3295898"/>
            <a:ext cx="10117015" cy="3678443"/>
          </a:xfrm>
          <a:prstGeom prst="rect">
            <a:avLst/>
          </a:prstGeom>
          <a:noFill/>
        </p:spPr>
        <p:txBody>
          <a:bodyPr wrap="square" rtlCol="0">
            <a:spAutoFit/>
          </a:bodyPr>
          <a:lstStyle/>
          <a:p>
            <a:pPr marL="0" marR="0" algn="ctr">
              <a:lnSpc>
                <a:spcPct val="115000"/>
              </a:lnSpc>
              <a:spcAft>
                <a:spcPts val="800"/>
              </a:spcAft>
              <a:buNone/>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*Additional partners of a variety of appropriate Federal, State or local programs may be included with the approval of the Local Workforce Development Board and Chief Elected Officials.*</a:t>
            </a:r>
          </a:p>
          <a:p>
            <a:pPr marL="0" marR="0">
              <a:lnSpc>
                <a:spcPct val="115000"/>
              </a:lnSpc>
              <a:spcAft>
                <a:spcPts val="800"/>
              </a:spcAft>
            </a:pPr>
            <a:r>
              <a:rPr lang="en-US" sz="1800" u="sng" kern="100" dirty="0">
                <a:effectLst/>
                <a:latin typeface="Aptos" panose="020B0004020202020204" pitchFamily="34" charset="0"/>
                <a:ea typeface="Aptos" panose="020B0004020202020204" pitchFamily="34" charset="0"/>
                <a:cs typeface="Times New Roman" panose="02020603050405020304" pitchFamily="18" charset="0"/>
              </a:rPr>
              <a:t>LOCAL BOARDS are responsible for: </a:t>
            </a:r>
          </a:p>
          <a:p>
            <a:pPr marL="285750" marR="0" indent="-285750">
              <a:lnSpc>
                <a:spcPct val="115000"/>
              </a:lnSpc>
              <a:spcAft>
                <a:spcPts val="800"/>
              </a:spcAft>
              <a:buFontTx/>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negotiating and regularly reviewing a Memorandum of Understanding (MOU) with every one-stop (AJC) partner to describe operations, services provided and coordinated, funding and referrals.  </a:t>
            </a:r>
          </a:p>
          <a:p>
            <a:pPr marL="285750" marR="0" indent="-285750">
              <a:lnSpc>
                <a:spcPct val="115000"/>
              </a:lnSpc>
              <a:spcAft>
                <a:spcPts val="800"/>
              </a:spcAft>
              <a:buFontTx/>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Region VI Workforce Development Board updates MOU and Infrastructure Funding agreements annually.   </a:t>
            </a:r>
          </a:p>
          <a:p>
            <a:pPr marR="0">
              <a:lnSpc>
                <a:spcPct val="115000"/>
              </a:lnSpc>
              <a:spcAft>
                <a:spcPts val="800"/>
              </a:spcAft>
            </a:pPr>
            <a:r>
              <a:rPr lang="en-US" b="1" kern="100" dirty="0">
                <a:latin typeface="Aptos" panose="020B0004020202020204" pitchFamily="34" charset="0"/>
                <a:ea typeface="Aptos" panose="020B0004020202020204" pitchFamily="34" charset="0"/>
                <a:cs typeface="Times New Roman" panose="02020603050405020304" pitchFamily="18" charset="0"/>
              </a:rPr>
              <a:t>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ALL PARTNERS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ARE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REQUIRED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to share in the funding of services and infrastructure costs of the one-stop delivery system.</a:t>
            </a:r>
          </a:p>
          <a:p>
            <a:endParaRPr lang="en-US" dirty="0"/>
          </a:p>
        </p:txBody>
      </p:sp>
    </p:spTree>
    <p:extLst>
      <p:ext uri="{BB962C8B-B14F-4D97-AF65-F5344CB8AC3E}">
        <p14:creationId xmlns:p14="http://schemas.microsoft.com/office/powerpoint/2010/main" val="4287876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9275A-3334-B63A-AE4A-5FDD82C2FBE8}"/>
              </a:ext>
            </a:extLst>
          </p:cNvPr>
          <p:cNvSpPr>
            <a:spLocks noGrp="1"/>
          </p:cNvSpPr>
          <p:nvPr>
            <p:ph type="title"/>
          </p:nvPr>
        </p:nvSpPr>
        <p:spPr>
          <a:xfrm>
            <a:off x="650535" y="246185"/>
            <a:ext cx="10890929" cy="1097280"/>
          </a:xfrm>
        </p:spPr>
        <p:txBody>
          <a:bodyPr/>
          <a:lstStyle/>
          <a:p>
            <a:r>
              <a:rPr lang="en-US" dirty="0"/>
              <a:t>We Are Partners…. NOW WHAT?</a:t>
            </a:r>
          </a:p>
        </p:txBody>
      </p:sp>
      <p:sp>
        <p:nvSpPr>
          <p:cNvPr id="3" name="Content Placeholder 2">
            <a:extLst>
              <a:ext uri="{FF2B5EF4-FFF2-40B4-BE49-F238E27FC236}">
                <a16:creationId xmlns:a16="http://schemas.microsoft.com/office/drawing/2014/main" id="{1E351548-011C-3424-633A-CA4A24EFA1B1}"/>
              </a:ext>
            </a:extLst>
          </p:cNvPr>
          <p:cNvSpPr>
            <a:spLocks noGrp="1"/>
          </p:cNvSpPr>
          <p:nvPr>
            <p:ph sz="half" idx="1"/>
          </p:nvPr>
        </p:nvSpPr>
        <p:spPr>
          <a:xfrm>
            <a:off x="650535" y="1899138"/>
            <a:ext cx="5212080" cy="4417724"/>
          </a:xfrm>
        </p:spPr>
        <p:txBody>
          <a:bodyPr>
            <a:normAutofit fontScale="92500" lnSpcReduction="10000"/>
          </a:bodyPr>
          <a:lstStyle/>
          <a:p>
            <a:r>
              <a:rPr lang="en-US" sz="16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Provide access</a:t>
            </a:r>
            <a:r>
              <a:rPr lang="en-US" sz="16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to all partner programs or services through the AJC network, in addition to other appropriate locations by having appropriately trained partner staff physically present at the AJC or a direct linkage through technology to program staff who can provide meaningful information or services;</a:t>
            </a:r>
          </a:p>
          <a:p>
            <a:pPr>
              <a:lnSpc>
                <a:spcPct val="115000"/>
              </a:lnSpc>
            </a:pPr>
            <a:r>
              <a:rPr lang="en-US" sz="16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Connect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all customers to the full range of services available throughout their communities (Region 6 maintains a Region 6 Partner Resource Binder with information on all partner programs  - this binder can be found on the Region VI Workforce Development website at </a:t>
            </a:r>
            <a:r>
              <a:rPr lang="en-US" sz="16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www.regionviwv.org</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under American Job Centers TAB ) (Referrals to “No Wrong Door” can also be utilized as a source for statewide resources – </a:t>
            </a:r>
            <a:r>
              <a:rPr lang="en-US" sz="16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https://nowrongdoor.wv.gov</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 and well as West Virginia 211 – </a:t>
            </a:r>
            <a:r>
              <a:rPr lang="en-US" sz="16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https://wv211.org</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p:txBody>
      </p:sp>
      <p:sp>
        <p:nvSpPr>
          <p:cNvPr id="4" name="Content Placeholder 3">
            <a:extLst>
              <a:ext uri="{FF2B5EF4-FFF2-40B4-BE49-F238E27FC236}">
                <a16:creationId xmlns:a16="http://schemas.microsoft.com/office/drawing/2014/main" id="{9D01542F-B603-BBDF-F2B6-2BF2CB48C181}"/>
              </a:ext>
            </a:extLst>
          </p:cNvPr>
          <p:cNvSpPr>
            <a:spLocks noGrp="1"/>
          </p:cNvSpPr>
          <p:nvPr>
            <p:ph sz="half" idx="2"/>
          </p:nvPr>
        </p:nvSpPr>
        <p:spPr>
          <a:xfrm>
            <a:off x="6329384" y="1899138"/>
            <a:ext cx="5212080" cy="4208584"/>
          </a:xfrm>
        </p:spPr>
        <p:txBody>
          <a:bodyPr>
            <a:normAutofit fontScale="92500" lnSpcReduction="10000"/>
          </a:bodyPr>
          <a:lstStyle/>
          <a:p>
            <a:r>
              <a:rPr lang="en-US" sz="17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Provide</a:t>
            </a:r>
            <a:r>
              <a:rPr lang="en-US" sz="1700" kern="100" dirty="0">
                <a:effectLst/>
                <a:latin typeface="Aptos" panose="020B0004020202020204" pitchFamily="34" charset="0"/>
                <a:ea typeface="Aptos" panose="020B0004020202020204" pitchFamily="34" charset="0"/>
                <a:cs typeface="Times New Roman" panose="02020603050405020304" pitchFamily="18" charset="0"/>
              </a:rPr>
              <a:t> seamless, customer-focused, integrated service deliver across all programs and enhance access to the programs’ services.</a:t>
            </a:r>
          </a:p>
          <a:p>
            <a:r>
              <a:rPr lang="en-US" sz="17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Ensure</a:t>
            </a:r>
            <a:r>
              <a:rPr lang="en-US" sz="1700" kern="100" dirty="0">
                <a:effectLst/>
                <a:latin typeface="Aptos" panose="020B0004020202020204" pitchFamily="34" charset="0"/>
                <a:ea typeface="Aptos" panose="020B0004020202020204" pitchFamily="34" charset="0"/>
                <a:cs typeface="Times New Roman" panose="02020603050405020304" pitchFamily="18" charset="0"/>
              </a:rPr>
              <a:t> that businesses and job seekers have access to information and services that lead to positive employment outcomes. </a:t>
            </a:r>
          </a:p>
          <a:p>
            <a:r>
              <a:rPr lang="en-US" sz="17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Include</a:t>
            </a:r>
            <a:r>
              <a:rPr lang="en-US" sz="17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700" kern="100" dirty="0">
                <a:effectLst/>
                <a:latin typeface="Aptos" panose="020B0004020202020204" pitchFamily="34" charset="0"/>
                <a:ea typeface="Aptos" panose="020B0004020202020204" pitchFamily="34" charset="0"/>
                <a:cs typeface="Times New Roman" panose="02020603050405020304" pitchFamily="18" charset="0"/>
              </a:rPr>
              <a:t>the AJC Network Common Identifier or Tag Line on all primary electronic resources used by the one-stop delivery system, and on any printed, purchased or created materials in accordance with the One Stop System Common Identifier Policy 300-07 on the WV State Board Website -</a:t>
            </a:r>
            <a:r>
              <a:rPr lang="en-US" sz="17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https://workforcedb.wv.gov/Documents/Policy%20300-07%20Common%20Identifier%20Final.pdf</a:t>
            </a: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
        <p:nvSpPr>
          <p:cNvPr id="5" name="TextBox 4">
            <a:extLst>
              <a:ext uri="{FF2B5EF4-FFF2-40B4-BE49-F238E27FC236}">
                <a16:creationId xmlns:a16="http://schemas.microsoft.com/office/drawing/2014/main" id="{EA1C8216-0200-FBC0-361F-AF36CB8A7352}"/>
              </a:ext>
            </a:extLst>
          </p:cNvPr>
          <p:cNvSpPr txBox="1"/>
          <p:nvPr/>
        </p:nvSpPr>
        <p:spPr>
          <a:xfrm>
            <a:off x="650535" y="1343465"/>
            <a:ext cx="5849816" cy="369332"/>
          </a:xfrm>
          <a:prstGeom prst="rect">
            <a:avLst/>
          </a:prstGeom>
          <a:noFill/>
        </p:spPr>
        <p:txBody>
          <a:bodyPr wrap="square" rtlCol="0">
            <a:spAutoFit/>
          </a:bodyPr>
          <a:lstStyle/>
          <a:p>
            <a:r>
              <a:rPr lang="en-US" dirty="0"/>
              <a:t>Vision of WIOA Partnerships in American Job Centers: </a:t>
            </a:r>
          </a:p>
        </p:txBody>
      </p:sp>
    </p:spTree>
    <p:extLst>
      <p:ext uri="{BB962C8B-B14F-4D97-AF65-F5344CB8AC3E}">
        <p14:creationId xmlns:p14="http://schemas.microsoft.com/office/powerpoint/2010/main" val="1646937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7430E-4371-06D2-47EB-48BDB735F2EA}"/>
              </a:ext>
            </a:extLst>
          </p:cNvPr>
          <p:cNvSpPr>
            <a:spLocks noGrp="1"/>
          </p:cNvSpPr>
          <p:nvPr>
            <p:ph type="title"/>
          </p:nvPr>
        </p:nvSpPr>
        <p:spPr>
          <a:xfrm>
            <a:off x="650535" y="316524"/>
            <a:ext cx="10890929" cy="926122"/>
          </a:xfrm>
        </p:spPr>
        <p:txBody>
          <a:bodyPr/>
          <a:lstStyle/>
          <a:p>
            <a:pPr algn="ctr"/>
            <a:r>
              <a:rPr lang="en-US" dirty="0"/>
              <a:t>Common Identifiers for Partner Locations </a:t>
            </a:r>
          </a:p>
        </p:txBody>
      </p:sp>
      <p:pic>
        <p:nvPicPr>
          <p:cNvPr id="4" name="Content Placeholder 3">
            <a:extLst>
              <a:ext uri="{FF2B5EF4-FFF2-40B4-BE49-F238E27FC236}">
                <a16:creationId xmlns:a16="http://schemas.microsoft.com/office/drawing/2014/main" id="{48EA2B5D-F967-7A8B-98E0-8EDCAFDBEAD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7151" y="2021705"/>
            <a:ext cx="7917698" cy="1153251"/>
          </a:xfrm>
          <a:prstGeom prst="rect">
            <a:avLst/>
          </a:prstGeom>
          <a:noFill/>
        </p:spPr>
      </p:pic>
      <p:sp>
        <p:nvSpPr>
          <p:cNvPr id="5" name="TextBox 4">
            <a:extLst>
              <a:ext uri="{FF2B5EF4-FFF2-40B4-BE49-F238E27FC236}">
                <a16:creationId xmlns:a16="http://schemas.microsoft.com/office/drawing/2014/main" id="{7B211529-B6F0-990F-AB55-F2CC6B7CC5C9}"/>
              </a:ext>
            </a:extLst>
          </p:cNvPr>
          <p:cNvSpPr txBox="1"/>
          <p:nvPr/>
        </p:nvSpPr>
        <p:spPr>
          <a:xfrm>
            <a:off x="5711034" y="3590668"/>
            <a:ext cx="749011" cy="523220"/>
          </a:xfrm>
          <a:prstGeom prst="rect">
            <a:avLst/>
          </a:prstGeom>
          <a:noFill/>
        </p:spPr>
        <p:txBody>
          <a:bodyPr wrap="square" rtlCol="0">
            <a:spAutoFit/>
          </a:bodyPr>
          <a:lstStyle/>
          <a:p>
            <a:r>
              <a:rPr lang="en-US" sz="2800" b="1" dirty="0"/>
              <a:t>OR</a:t>
            </a:r>
          </a:p>
        </p:txBody>
      </p:sp>
      <p:pic>
        <p:nvPicPr>
          <p:cNvPr id="6" name="Picture 5">
            <a:extLst>
              <a:ext uri="{FF2B5EF4-FFF2-40B4-BE49-F238E27FC236}">
                <a16:creationId xmlns:a16="http://schemas.microsoft.com/office/drawing/2014/main" id="{DF02CA49-E6E1-3DC5-8272-6847367686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462" y="4529599"/>
            <a:ext cx="11824154" cy="792677"/>
          </a:xfrm>
          <a:prstGeom prst="rect">
            <a:avLst/>
          </a:prstGeom>
          <a:noFill/>
        </p:spPr>
      </p:pic>
    </p:spTree>
    <p:extLst>
      <p:ext uri="{BB962C8B-B14F-4D97-AF65-F5344CB8AC3E}">
        <p14:creationId xmlns:p14="http://schemas.microsoft.com/office/powerpoint/2010/main" val="3068535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17F40-A6D0-D60F-82B8-94BDC950BA82}"/>
              </a:ext>
            </a:extLst>
          </p:cNvPr>
          <p:cNvSpPr>
            <a:spLocks noGrp="1"/>
          </p:cNvSpPr>
          <p:nvPr>
            <p:ph type="title"/>
          </p:nvPr>
        </p:nvSpPr>
        <p:spPr>
          <a:xfrm>
            <a:off x="640079" y="1371601"/>
            <a:ext cx="10890929" cy="867507"/>
          </a:xfrm>
        </p:spPr>
        <p:txBody>
          <a:bodyPr/>
          <a:lstStyle/>
          <a:p>
            <a:r>
              <a:rPr lang="en-US" dirty="0"/>
              <a:t>What Are Some of The Biggest Challenges? </a:t>
            </a:r>
          </a:p>
        </p:txBody>
      </p:sp>
      <p:sp>
        <p:nvSpPr>
          <p:cNvPr id="3" name="Content Placeholder 2">
            <a:extLst>
              <a:ext uri="{FF2B5EF4-FFF2-40B4-BE49-F238E27FC236}">
                <a16:creationId xmlns:a16="http://schemas.microsoft.com/office/drawing/2014/main" id="{6A2C7C25-6580-ADB4-38DE-08331DED8124}"/>
              </a:ext>
            </a:extLst>
          </p:cNvPr>
          <p:cNvSpPr>
            <a:spLocks noGrp="1"/>
          </p:cNvSpPr>
          <p:nvPr>
            <p:ph idx="1"/>
          </p:nvPr>
        </p:nvSpPr>
        <p:spPr>
          <a:xfrm>
            <a:off x="640080" y="2414954"/>
            <a:ext cx="10890928" cy="3784678"/>
          </a:xfrm>
        </p:spPr>
        <p:txBody>
          <a:bodyPr/>
          <a:lstStyle/>
          <a:p>
            <a:r>
              <a:rPr lang="en-US" sz="1800" kern="100" dirty="0">
                <a:effectLst/>
                <a:latin typeface="Aptos" panose="020B0004020202020204" pitchFamily="34" charset="0"/>
                <a:ea typeface="Aptos" panose="020B0004020202020204" pitchFamily="34" charset="0"/>
                <a:cs typeface="Times New Roman" panose="02020603050405020304" pitchFamily="18" charset="0"/>
              </a:rPr>
              <a:t>Getting the core program partners to share a vision and step out of their silos to accomplish it;</a:t>
            </a: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Getting all partners to engage with the One-Stop Operator and Local Board in a meaningful way that emphasizes the benefits of partnering;</a:t>
            </a: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Getting all partners to comply with the streamlining processes put into place by the One Stop Operator, such as customer service satisfaction surveys, co-enrollment of participants, referral processes, Needs assessment intake forms, participation in cross trainings, participation in quarterly partner meetings, volunteering for AJC events, etc.</a:t>
            </a: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Getting ALL partners to contribute their share to the funding of shared services, one stop contract and infrastructure costs. </a:t>
            </a:r>
          </a:p>
          <a:p>
            <a:endParaRPr lang="en-US" dirty="0"/>
          </a:p>
        </p:txBody>
      </p:sp>
    </p:spTree>
    <p:extLst>
      <p:ext uri="{BB962C8B-B14F-4D97-AF65-F5344CB8AC3E}">
        <p14:creationId xmlns:p14="http://schemas.microsoft.com/office/powerpoint/2010/main" val="1982866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C3A90-4030-FB29-70B0-0F5AFBD2AECE}"/>
              </a:ext>
            </a:extLst>
          </p:cNvPr>
          <p:cNvSpPr>
            <a:spLocks noGrp="1"/>
          </p:cNvSpPr>
          <p:nvPr>
            <p:ph type="title"/>
          </p:nvPr>
        </p:nvSpPr>
        <p:spPr>
          <a:xfrm>
            <a:off x="650535" y="293078"/>
            <a:ext cx="10890929" cy="1097280"/>
          </a:xfrm>
        </p:spPr>
        <p:txBody>
          <a:bodyPr/>
          <a:lstStyle/>
          <a:p>
            <a:r>
              <a:rPr lang="en-US" dirty="0"/>
              <a:t>One Stop Operator / Coordinator </a:t>
            </a:r>
          </a:p>
        </p:txBody>
      </p:sp>
      <p:sp>
        <p:nvSpPr>
          <p:cNvPr id="3" name="Content Placeholder 2">
            <a:extLst>
              <a:ext uri="{FF2B5EF4-FFF2-40B4-BE49-F238E27FC236}">
                <a16:creationId xmlns:a16="http://schemas.microsoft.com/office/drawing/2014/main" id="{9F9E4310-6C73-4475-24D9-5F7AC402FE81}"/>
              </a:ext>
            </a:extLst>
          </p:cNvPr>
          <p:cNvSpPr>
            <a:spLocks noGrp="1"/>
          </p:cNvSpPr>
          <p:nvPr>
            <p:ph idx="1"/>
          </p:nvPr>
        </p:nvSpPr>
        <p:spPr>
          <a:xfrm>
            <a:off x="640080" y="1390357"/>
            <a:ext cx="10890928" cy="5280073"/>
          </a:xfrm>
        </p:spPr>
        <p:txBody>
          <a:bodyPr>
            <a:normAutofit fontScale="25000" lnSpcReduction="20000"/>
          </a:bodyPr>
          <a:lstStyle/>
          <a:p>
            <a:r>
              <a:rPr lang="en-US" sz="5600" kern="100" dirty="0">
                <a:effectLst/>
                <a:latin typeface="Aptos" panose="020B0004020202020204" pitchFamily="34" charset="0"/>
                <a:ea typeface="Aptos" panose="020B0004020202020204" pitchFamily="34" charset="0"/>
                <a:cs typeface="Times New Roman" panose="02020603050405020304" pitchFamily="18" charset="0"/>
              </a:rPr>
              <a:t>Local Boards are responsible for selecting a One Stop Operator/Coordinator through a competitive process.   The Human Resources Development Foundation, Inc. (HRDF, Inc) is the current Region VI One Stop Operator and </a:t>
            </a:r>
            <a:r>
              <a:rPr lang="en-US" sz="5600" b="1" kern="100" dirty="0">
                <a:effectLst/>
                <a:latin typeface="Aptos" panose="020B0004020202020204" pitchFamily="34" charset="0"/>
                <a:ea typeface="Aptos" panose="020B0004020202020204" pitchFamily="34" charset="0"/>
                <a:cs typeface="Times New Roman" panose="02020603050405020304" pitchFamily="18" charset="0"/>
              </a:rPr>
              <a:t>Sydney Stansberry</a:t>
            </a:r>
            <a:r>
              <a:rPr lang="en-US" sz="5600" kern="100" dirty="0">
                <a:effectLst/>
                <a:latin typeface="Aptos" panose="020B0004020202020204" pitchFamily="34" charset="0"/>
                <a:ea typeface="Aptos" panose="020B0004020202020204" pitchFamily="34" charset="0"/>
                <a:cs typeface="Times New Roman" panose="02020603050405020304" pitchFamily="18" charset="0"/>
              </a:rPr>
              <a:t> is currently the One-Stop Coordinator. Her contact information is </a:t>
            </a:r>
            <a:r>
              <a:rPr lang="en-US" sz="56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sstansberry@hrdfwv.org</a:t>
            </a:r>
            <a:r>
              <a:rPr lang="en-US" sz="5600" kern="100" dirty="0">
                <a:effectLst/>
                <a:latin typeface="Aptos" panose="020B0004020202020204" pitchFamily="34" charset="0"/>
                <a:ea typeface="Aptos" panose="020B0004020202020204" pitchFamily="34" charset="0"/>
                <a:cs typeface="Times New Roman" panose="02020603050405020304" pitchFamily="18" charset="0"/>
              </a:rPr>
              <a:t>   Some of the duties of the One-Stop Coordinator are listed below - the full list is outlined in the Region VI MOU:</a:t>
            </a:r>
          </a:p>
          <a:p>
            <a:pPr marL="342900" marR="0" lvl="0" indent="-342900">
              <a:spcAft>
                <a:spcPts val="800"/>
              </a:spcAft>
              <a:buClr>
                <a:srgbClr val="F7955B"/>
              </a:buClr>
              <a:buSzPts val="950"/>
              <a:buFont typeface="Wingdings" panose="05000000000000000000" pitchFamily="2" charset="2"/>
              <a:buChar char=""/>
            </a:pPr>
            <a:r>
              <a:rPr lang="en-US" sz="5600" kern="100" dirty="0">
                <a:effectLst/>
                <a:latin typeface="Aptos" panose="020B0004020202020204" pitchFamily="34" charset="0"/>
                <a:ea typeface="Wingdings" panose="05000000000000000000" pitchFamily="2" charset="2"/>
                <a:cs typeface="Times New Roman" panose="02020603050405020304" pitchFamily="18" charset="0"/>
              </a:rPr>
              <a:t>Convening Partnership meetings;</a:t>
            </a:r>
          </a:p>
          <a:p>
            <a:pPr marL="342900" marR="0" lvl="0" indent="-342900">
              <a:spcAft>
                <a:spcPts val="800"/>
              </a:spcAft>
              <a:buClr>
                <a:srgbClr val="F7955B"/>
              </a:buClr>
              <a:buSzPts val="950"/>
              <a:buFont typeface="Wingdings" panose="05000000000000000000" pitchFamily="2" charset="2"/>
              <a:buChar char=""/>
            </a:pPr>
            <a:r>
              <a:rPr lang="en-US" sz="5600" kern="100" dirty="0">
                <a:effectLst/>
                <a:latin typeface="Aptos" panose="020B0004020202020204" pitchFamily="34" charset="0"/>
                <a:ea typeface="Wingdings" panose="05000000000000000000" pitchFamily="2" charset="2"/>
                <a:cs typeface="Times New Roman" panose="02020603050405020304" pitchFamily="18" charset="0"/>
              </a:rPr>
              <a:t>Assisting the Partner Network in coordinating the development of training and communication plan for the One-Stop System comprehensive and affiliate centers;</a:t>
            </a:r>
          </a:p>
          <a:p>
            <a:pPr marL="342900" marR="0" lvl="0" indent="-342900">
              <a:spcAft>
                <a:spcPts val="800"/>
              </a:spcAft>
              <a:buClr>
                <a:srgbClr val="F7955B"/>
              </a:buClr>
              <a:buSzPts val="950"/>
              <a:buFont typeface="Wingdings" panose="05000000000000000000" pitchFamily="2" charset="2"/>
              <a:buChar char=""/>
            </a:pPr>
            <a:r>
              <a:rPr lang="en-US" sz="5600" kern="100" dirty="0">
                <a:effectLst/>
                <a:latin typeface="Aptos" panose="020B0004020202020204" pitchFamily="34" charset="0"/>
                <a:ea typeface="Wingdings" panose="05000000000000000000" pitchFamily="2" charset="2"/>
                <a:cs typeface="Times New Roman" panose="02020603050405020304" pitchFamily="18" charset="0"/>
              </a:rPr>
              <a:t>Leading and convening partners in the design and implementation of functional integration of services of the One-Stop System;</a:t>
            </a:r>
          </a:p>
          <a:p>
            <a:pPr marL="342900" marR="0" lvl="0" indent="-342900">
              <a:spcAft>
                <a:spcPts val="800"/>
              </a:spcAft>
              <a:buClr>
                <a:srgbClr val="F7955B"/>
              </a:buClr>
              <a:buSzPts val="950"/>
              <a:buFont typeface="Wingdings" panose="05000000000000000000" pitchFamily="2" charset="2"/>
              <a:buChar char=""/>
            </a:pPr>
            <a:r>
              <a:rPr lang="en-US" sz="5600" kern="100" dirty="0">
                <a:effectLst/>
                <a:latin typeface="Aptos" panose="020B0004020202020204" pitchFamily="34" charset="0"/>
                <a:ea typeface="Wingdings" panose="05000000000000000000" pitchFamily="2" charset="2"/>
                <a:cs typeface="Times New Roman" panose="02020603050405020304" pitchFamily="18" charset="0"/>
              </a:rPr>
              <a:t>Promoting the services available through the One-Stop System, including the development of marketing and outreach materials with support and final approval from the Region VI WDB; </a:t>
            </a:r>
          </a:p>
          <a:p>
            <a:pPr marL="342900" marR="0" lvl="0" indent="-342900">
              <a:spcAft>
                <a:spcPts val="800"/>
              </a:spcAft>
              <a:buClr>
                <a:srgbClr val="F7955B"/>
              </a:buClr>
              <a:buSzPts val="950"/>
              <a:buFont typeface="Wingdings" panose="05000000000000000000" pitchFamily="2" charset="2"/>
              <a:buChar char=""/>
            </a:pPr>
            <a:r>
              <a:rPr lang="en-US" sz="5600" kern="100" dirty="0">
                <a:effectLst/>
                <a:latin typeface="Aptos" panose="020B0004020202020204" pitchFamily="34" charset="0"/>
                <a:ea typeface="Wingdings" panose="05000000000000000000" pitchFamily="2" charset="2"/>
                <a:cs typeface="Times New Roman" panose="02020603050405020304" pitchFamily="18" charset="0"/>
              </a:rPr>
              <a:t>Evaluating customer needs and satisfaction data to continually refine and improve service strategies, including exploring implementing a real-time customer feedback model; </a:t>
            </a:r>
          </a:p>
          <a:p>
            <a:pPr marL="342900" marR="0" lvl="0" indent="-342900">
              <a:spcAft>
                <a:spcPts val="800"/>
              </a:spcAft>
              <a:buClr>
                <a:srgbClr val="F7955B"/>
              </a:buClr>
              <a:buSzPts val="950"/>
              <a:buFont typeface="Wingdings" panose="05000000000000000000" pitchFamily="2" charset="2"/>
              <a:buChar char=""/>
            </a:pPr>
            <a:r>
              <a:rPr lang="en-US" sz="5600" kern="100" dirty="0">
                <a:effectLst/>
                <a:latin typeface="Aptos" panose="020B0004020202020204" pitchFamily="34" charset="0"/>
                <a:ea typeface="Wingdings" panose="05000000000000000000" pitchFamily="2" charset="2"/>
                <a:cs typeface="Times New Roman" panose="02020603050405020304" pitchFamily="18" charset="0"/>
              </a:rPr>
              <a:t>Serving as a liaison between the Region VI WDB and the Partner Network;</a:t>
            </a:r>
          </a:p>
          <a:p>
            <a:pPr marL="342900" marR="0" lvl="0" indent="-342900">
              <a:spcAft>
                <a:spcPts val="800"/>
              </a:spcAft>
              <a:buClr>
                <a:srgbClr val="F7955B"/>
              </a:buClr>
              <a:buSzPts val="950"/>
              <a:buFont typeface="Wingdings" panose="05000000000000000000" pitchFamily="2" charset="2"/>
              <a:buChar char=""/>
            </a:pPr>
            <a:r>
              <a:rPr lang="en-US" sz="5600" kern="100" dirty="0">
                <a:effectLst/>
                <a:latin typeface="Aptos" panose="020B0004020202020204" pitchFamily="34" charset="0"/>
                <a:ea typeface="Wingdings" panose="05000000000000000000" pitchFamily="2" charset="2"/>
                <a:cs typeface="Times New Roman" panose="02020603050405020304" pitchFamily="18" charset="0"/>
              </a:rPr>
              <a:t>Ensuring that the Region VI WDB’s policies and procedures are effectively communicated and carried out through the One-Stop System;</a:t>
            </a:r>
          </a:p>
          <a:p>
            <a:pPr marL="342900" marR="0" lvl="0" indent="-342900">
              <a:spcAft>
                <a:spcPts val="800"/>
              </a:spcAft>
              <a:buClr>
                <a:srgbClr val="F7955B"/>
              </a:buClr>
              <a:buSzPts val="950"/>
              <a:buFont typeface="Wingdings" panose="05000000000000000000" pitchFamily="2" charset="2"/>
              <a:buChar char=""/>
            </a:pPr>
            <a:r>
              <a:rPr lang="en-US" sz="5600" kern="100" dirty="0">
                <a:effectLst/>
                <a:latin typeface="Aptos" panose="020B0004020202020204" pitchFamily="34" charset="0"/>
                <a:ea typeface="Wingdings" panose="05000000000000000000" pitchFamily="2" charset="2"/>
                <a:cs typeface="Times New Roman" panose="02020603050405020304" pitchFamily="18" charset="0"/>
              </a:rPr>
              <a:t>Working with the Partner Network and the Region VI WDB to define and provide a means to meet common operational needs, such as training, technical assistance, and additional resources, etc.; Facilitating sharing of data and information;   Email communications and Facebook Posts.</a:t>
            </a:r>
            <a:r>
              <a:rPr lang="en-US" sz="5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5600" kern="100" dirty="0">
              <a:effectLst/>
              <a:latin typeface="Aptos" panose="020B0004020202020204" pitchFamily="34" charset="0"/>
              <a:ea typeface="Wingdings" panose="05000000000000000000" pitchFamily="2" charset="2"/>
              <a:cs typeface="Times New Roman" panose="02020603050405020304" pitchFamily="18" charset="0"/>
            </a:endParaRPr>
          </a:p>
          <a:p>
            <a:endParaRPr lang="en-US" dirty="0"/>
          </a:p>
        </p:txBody>
      </p:sp>
    </p:spTree>
    <p:extLst>
      <p:ext uri="{BB962C8B-B14F-4D97-AF65-F5344CB8AC3E}">
        <p14:creationId xmlns:p14="http://schemas.microsoft.com/office/powerpoint/2010/main" val="2788711812"/>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26">
      <a:dk1>
        <a:srgbClr val="3F3F3F"/>
      </a:dk1>
      <a:lt1>
        <a:srgbClr val="FFFFFF"/>
      </a:lt1>
      <a:dk2>
        <a:srgbClr val="000000"/>
      </a:dk2>
      <a:lt2>
        <a:srgbClr val="A5A5A5"/>
      </a:lt2>
      <a:accent1>
        <a:srgbClr val="954F72"/>
      </a:accent1>
      <a:accent2>
        <a:srgbClr val="0F3955"/>
      </a:accent2>
      <a:accent3>
        <a:srgbClr val="BBC3CD"/>
      </a:accent3>
      <a:accent4>
        <a:srgbClr val="484848"/>
      </a:accent4>
      <a:accent5>
        <a:srgbClr val="1F1F26"/>
      </a:accent5>
      <a:accent6>
        <a:srgbClr val="F2CAA2"/>
      </a:accent6>
      <a:hlink>
        <a:srgbClr val="00194C"/>
      </a:hlink>
      <a:folHlink>
        <a:srgbClr val="954F72"/>
      </a:folHlink>
    </a:clrScheme>
    <a:fontScheme name="MSFT template">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ICK TO ADD TITLE" id="{634D9E51-4949-4732-B929-C29E3E42414E}" vid="{5842DBD6-7D6C-4C1A-8AA9-69FB39037E7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4c1424f-e1d7-48b9-bedd-a748cba9b52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860A874BCE1F46805E21916786A2D1" ma:contentTypeVersion="6" ma:contentTypeDescription="Create a new document." ma:contentTypeScope="" ma:versionID="1653fc4c2e562d4a2c918a328c07e9f2">
  <xsd:schema xmlns:xsd="http://www.w3.org/2001/XMLSchema" xmlns:xs="http://www.w3.org/2001/XMLSchema" xmlns:p="http://schemas.microsoft.com/office/2006/metadata/properties" xmlns:ns3="64c1424f-e1d7-48b9-bedd-a748cba9b52e" targetNamespace="http://schemas.microsoft.com/office/2006/metadata/properties" ma:root="true" ma:fieldsID="6f7a7e6f7a547c34a30b32a2c840c33c" ns3:_="">
    <xsd:import namespace="64c1424f-e1d7-48b9-bedd-a748cba9b52e"/>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c1424f-e1d7-48b9-bedd-a748cba9b52e"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CAEC3A-A0FF-490A-88A4-6D7378AE51B2}">
  <ds:schemaRefs>
    <ds:schemaRef ds:uri="http://www.w3.org/XML/1998/namespace"/>
    <ds:schemaRef ds:uri="64c1424f-e1d7-48b9-bedd-a748cba9b52e"/>
    <ds:schemaRef ds:uri="http://purl.org/dc/elements/1.1/"/>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16C80A5C-E7E2-475C-845B-D4FDA28EE6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c1424f-e1d7-48b9-bedd-a748cba9b5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C54536-3870-482C-AEB0-8DFEA19D05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3787</TotalTime>
  <Words>1531</Words>
  <Application>Microsoft Office PowerPoint</Application>
  <PresentationFormat>Widescreen</PresentationFormat>
  <Paragraphs>99</Paragraphs>
  <Slides>13</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Aptos</vt:lpstr>
      <vt:lpstr>Arial</vt:lpstr>
      <vt:lpstr>Calibri</vt:lpstr>
      <vt:lpstr>Calibri Light</vt:lpstr>
      <vt:lpstr>Corbel</vt:lpstr>
      <vt:lpstr>Grandview Display</vt:lpstr>
      <vt:lpstr>Times New Roman</vt:lpstr>
      <vt:lpstr>Wingdings</vt:lpstr>
      <vt:lpstr>DashVTI</vt:lpstr>
      <vt:lpstr>Office Theme</vt:lpstr>
      <vt:lpstr>Office Theme</vt:lpstr>
      <vt:lpstr>Region 6 Partner Network Review </vt:lpstr>
      <vt:lpstr>PowerPoint Presentation</vt:lpstr>
      <vt:lpstr>IT’S THE LAW! </vt:lpstr>
      <vt:lpstr>Who Are the Core AJC Partners? </vt:lpstr>
      <vt:lpstr> Who Are the Other AJC Partners?</vt:lpstr>
      <vt:lpstr>We Are Partners…. NOW WHAT?</vt:lpstr>
      <vt:lpstr>Common Identifiers for Partner Locations </vt:lpstr>
      <vt:lpstr>What Are Some of The Biggest Challenges? </vt:lpstr>
      <vt:lpstr>One Stop Operator / Coordinator </vt:lpstr>
      <vt:lpstr>Needs Assessment/ Intake Form  </vt:lpstr>
      <vt:lpstr>Common Referral Forms </vt:lpstr>
      <vt:lpstr>Customer Satisfaction Surveys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Sydney Stansberry</dc:creator>
  <cp:lastModifiedBy>Maria Larry</cp:lastModifiedBy>
  <cp:revision>10</cp:revision>
  <dcterms:created xsi:type="dcterms:W3CDTF">2025-03-26T12:30:08Z</dcterms:created>
  <dcterms:modified xsi:type="dcterms:W3CDTF">2025-05-06T12:04:42Z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0x01010016860A874BCE1F46805E21916786A2D1</vt:lpwstr>
  </property>
</Properties>
</file>