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0" r:id="rId4"/>
    <p:sldId id="257" r:id="rId5"/>
    <p:sldId id="262" r:id="rId6"/>
    <p:sldId id="258"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D24C7C-BB51-4644-B563-3309AE925981}"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F0F94-E055-4252-A42E-AB8B60A9DD19}"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24958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89D24C7C-BB51-4644-B563-3309AE925981}" type="datetimeFigureOut">
              <a:rPr lang="en-US" smtClean="0"/>
              <a:t>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FF0F94-E055-4252-A42E-AB8B60A9DD19}" type="slidenum">
              <a:rPr lang="en-US" smtClean="0"/>
              <a:t>‹#›</a:t>
            </a:fld>
            <a:endParaRPr lang="en-US"/>
          </a:p>
        </p:txBody>
      </p:sp>
    </p:spTree>
    <p:extLst>
      <p:ext uri="{BB962C8B-B14F-4D97-AF65-F5344CB8AC3E}">
        <p14:creationId xmlns:p14="http://schemas.microsoft.com/office/powerpoint/2010/main" val="4085060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D24C7C-BB51-4644-B563-3309AE925981}"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F0F94-E055-4252-A42E-AB8B60A9DD19}" type="slidenum">
              <a:rPr lang="en-US" smtClean="0"/>
              <a:t>‹#›</a:t>
            </a:fld>
            <a:endParaRPr lang="en-US"/>
          </a:p>
        </p:txBody>
      </p:sp>
    </p:spTree>
    <p:extLst>
      <p:ext uri="{BB962C8B-B14F-4D97-AF65-F5344CB8AC3E}">
        <p14:creationId xmlns:p14="http://schemas.microsoft.com/office/powerpoint/2010/main" val="43178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D24C7C-BB51-4644-B563-3309AE925981}"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F0F94-E055-4252-A42E-AB8B60A9DD19}"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693726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D24C7C-BB51-4644-B563-3309AE925981}"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F0F94-E055-4252-A42E-AB8B60A9DD19}" type="slidenum">
              <a:rPr lang="en-US" smtClean="0"/>
              <a:t>‹#›</a:t>
            </a:fld>
            <a:endParaRPr lang="en-US"/>
          </a:p>
        </p:txBody>
      </p:sp>
    </p:spTree>
    <p:extLst>
      <p:ext uri="{BB962C8B-B14F-4D97-AF65-F5344CB8AC3E}">
        <p14:creationId xmlns:p14="http://schemas.microsoft.com/office/powerpoint/2010/main" val="3886535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D24C7C-BB51-4644-B563-3309AE925981}"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F0F94-E055-4252-A42E-AB8B60A9DD19}"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361957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D24C7C-BB51-4644-B563-3309AE925981}"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F0F94-E055-4252-A42E-AB8B60A9DD19}" type="slidenum">
              <a:rPr lang="en-US" smtClean="0"/>
              <a:t>‹#›</a:t>
            </a:fld>
            <a:endParaRPr lang="en-US"/>
          </a:p>
        </p:txBody>
      </p:sp>
    </p:spTree>
    <p:extLst>
      <p:ext uri="{BB962C8B-B14F-4D97-AF65-F5344CB8AC3E}">
        <p14:creationId xmlns:p14="http://schemas.microsoft.com/office/powerpoint/2010/main" val="21625298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D24C7C-BB51-4644-B563-3309AE925981}"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F0F94-E055-4252-A42E-AB8B60A9DD19}" type="slidenum">
              <a:rPr lang="en-US" smtClean="0"/>
              <a:t>‹#›</a:t>
            </a:fld>
            <a:endParaRPr lang="en-US"/>
          </a:p>
        </p:txBody>
      </p:sp>
    </p:spTree>
    <p:extLst>
      <p:ext uri="{BB962C8B-B14F-4D97-AF65-F5344CB8AC3E}">
        <p14:creationId xmlns:p14="http://schemas.microsoft.com/office/powerpoint/2010/main" val="17068685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D24C7C-BB51-4644-B563-3309AE925981}"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F0F94-E055-4252-A42E-AB8B60A9DD19}" type="slidenum">
              <a:rPr lang="en-US" smtClean="0"/>
              <a:t>‹#›</a:t>
            </a:fld>
            <a:endParaRPr lang="en-US"/>
          </a:p>
        </p:txBody>
      </p:sp>
    </p:spTree>
    <p:extLst>
      <p:ext uri="{BB962C8B-B14F-4D97-AF65-F5344CB8AC3E}">
        <p14:creationId xmlns:p14="http://schemas.microsoft.com/office/powerpoint/2010/main" val="3297603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D24C7C-BB51-4644-B563-3309AE925981}"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F0F94-E055-4252-A42E-AB8B60A9DD19}" type="slidenum">
              <a:rPr lang="en-US" smtClean="0"/>
              <a:t>‹#›</a:t>
            </a:fld>
            <a:endParaRPr lang="en-US"/>
          </a:p>
        </p:txBody>
      </p:sp>
    </p:spTree>
    <p:extLst>
      <p:ext uri="{BB962C8B-B14F-4D97-AF65-F5344CB8AC3E}">
        <p14:creationId xmlns:p14="http://schemas.microsoft.com/office/powerpoint/2010/main" val="304216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D24C7C-BB51-4644-B563-3309AE925981}"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F0F94-E055-4252-A42E-AB8B60A9DD19}" type="slidenum">
              <a:rPr lang="en-US" smtClean="0"/>
              <a:t>‹#›</a:t>
            </a:fld>
            <a:endParaRPr lang="en-US"/>
          </a:p>
        </p:txBody>
      </p:sp>
    </p:spTree>
    <p:extLst>
      <p:ext uri="{BB962C8B-B14F-4D97-AF65-F5344CB8AC3E}">
        <p14:creationId xmlns:p14="http://schemas.microsoft.com/office/powerpoint/2010/main" val="116247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D24C7C-BB51-4644-B563-3309AE925981}" type="datetimeFigureOut">
              <a:rPr lang="en-US" smtClean="0"/>
              <a:t>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FF0F94-E055-4252-A42E-AB8B60A9DD19}" type="slidenum">
              <a:rPr lang="en-US" smtClean="0"/>
              <a:t>‹#›</a:t>
            </a:fld>
            <a:endParaRPr lang="en-US"/>
          </a:p>
        </p:txBody>
      </p:sp>
    </p:spTree>
    <p:extLst>
      <p:ext uri="{BB962C8B-B14F-4D97-AF65-F5344CB8AC3E}">
        <p14:creationId xmlns:p14="http://schemas.microsoft.com/office/powerpoint/2010/main" val="262387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D24C7C-BB51-4644-B563-3309AE925981}" type="datetimeFigureOut">
              <a:rPr lang="en-US" smtClean="0"/>
              <a:t>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FF0F94-E055-4252-A42E-AB8B60A9DD19}" type="slidenum">
              <a:rPr lang="en-US" smtClean="0"/>
              <a:t>‹#›</a:t>
            </a:fld>
            <a:endParaRPr lang="en-US"/>
          </a:p>
        </p:txBody>
      </p:sp>
    </p:spTree>
    <p:extLst>
      <p:ext uri="{BB962C8B-B14F-4D97-AF65-F5344CB8AC3E}">
        <p14:creationId xmlns:p14="http://schemas.microsoft.com/office/powerpoint/2010/main" val="1707981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D24C7C-BB51-4644-B563-3309AE925981}" type="datetimeFigureOut">
              <a:rPr lang="en-US" smtClean="0"/>
              <a:t>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FF0F94-E055-4252-A42E-AB8B60A9DD19}" type="slidenum">
              <a:rPr lang="en-US" smtClean="0"/>
              <a:t>‹#›</a:t>
            </a:fld>
            <a:endParaRPr lang="en-US"/>
          </a:p>
        </p:txBody>
      </p:sp>
    </p:spTree>
    <p:extLst>
      <p:ext uri="{BB962C8B-B14F-4D97-AF65-F5344CB8AC3E}">
        <p14:creationId xmlns:p14="http://schemas.microsoft.com/office/powerpoint/2010/main" val="750638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D24C7C-BB51-4644-B563-3309AE925981}" type="datetimeFigureOut">
              <a:rPr lang="en-US" smtClean="0"/>
              <a:t>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FF0F94-E055-4252-A42E-AB8B60A9DD19}" type="slidenum">
              <a:rPr lang="en-US" smtClean="0"/>
              <a:t>‹#›</a:t>
            </a:fld>
            <a:endParaRPr lang="en-US"/>
          </a:p>
        </p:txBody>
      </p:sp>
    </p:spTree>
    <p:extLst>
      <p:ext uri="{BB962C8B-B14F-4D97-AF65-F5344CB8AC3E}">
        <p14:creationId xmlns:p14="http://schemas.microsoft.com/office/powerpoint/2010/main" val="2948535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D24C7C-BB51-4644-B563-3309AE925981}" type="datetimeFigureOut">
              <a:rPr lang="en-US" smtClean="0"/>
              <a:t>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FF0F94-E055-4252-A42E-AB8B60A9DD19}" type="slidenum">
              <a:rPr lang="en-US" smtClean="0"/>
              <a:t>‹#›</a:t>
            </a:fld>
            <a:endParaRPr lang="en-US"/>
          </a:p>
        </p:txBody>
      </p:sp>
    </p:spTree>
    <p:extLst>
      <p:ext uri="{BB962C8B-B14F-4D97-AF65-F5344CB8AC3E}">
        <p14:creationId xmlns:p14="http://schemas.microsoft.com/office/powerpoint/2010/main" val="3139936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D24C7C-BB51-4644-B563-3309AE925981}" type="datetimeFigureOut">
              <a:rPr lang="en-US" smtClean="0"/>
              <a:t>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FF0F94-E055-4252-A42E-AB8B60A9DD19}" type="slidenum">
              <a:rPr lang="en-US" smtClean="0"/>
              <a:t>‹#›</a:t>
            </a:fld>
            <a:endParaRPr lang="en-US"/>
          </a:p>
        </p:txBody>
      </p:sp>
    </p:spTree>
    <p:extLst>
      <p:ext uri="{BB962C8B-B14F-4D97-AF65-F5344CB8AC3E}">
        <p14:creationId xmlns:p14="http://schemas.microsoft.com/office/powerpoint/2010/main" val="22903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9D24C7C-BB51-4644-B563-3309AE925981}" type="datetimeFigureOut">
              <a:rPr lang="en-US" smtClean="0"/>
              <a:t>1/2/2024</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BFF0F94-E055-4252-A42E-AB8B60A9DD19}" type="slidenum">
              <a:rPr lang="en-US" smtClean="0"/>
              <a:t>‹#›</a:t>
            </a:fld>
            <a:endParaRPr lang="en-US"/>
          </a:p>
        </p:txBody>
      </p:sp>
    </p:spTree>
    <p:extLst>
      <p:ext uri="{BB962C8B-B14F-4D97-AF65-F5344CB8AC3E}">
        <p14:creationId xmlns:p14="http://schemas.microsoft.com/office/powerpoint/2010/main" val="405097654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mailto:anjohnso@k12.wv.us"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2103B461-323C-4912-BFFD-C3758266208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1" name="Straight Connector 10">
              <a:extLst>
                <a:ext uri="{FF2B5EF4-FFF2-40B4-BE49-F238E27FC236}">
                  <a16:creationId xmlns:a16="http://schemas.microsoft.com/office/drawing/2014/main" id="{FBC21318-F4F4-4524-95D1-6B7FE0A788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D9FFA8E5-974F-409E-89C6-E185BD90933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C384E2B1-7008-45EE-9F2E-FEF3A08978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D4563410-7FE9-4955-89C6-0FB9326CD3A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3AD14C0E-D5DF-4BDC-BD92-642CFF18018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useBgFill="1">
        <p:nvSpPr>
          <p:cNvPr id="17" name="Rectangle 16">
            <a:extLst>
              <a:ext uri="{FF2B5EF4-FFF2-40B4-BE49-F238E27FC236}">
                <a16:creationId xmlns:a16="http://schemas.microsoft.com/office/drawing/2014/main" id="{B1ECD48A-A6CE-48F3-8E89-3399C9938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Single Corner Snipped 18">
            <a:extLst>
              <a:ext uri="{FF2B5EF4-FFF2-40B4-BE49-F238E27FC236}">
                <a16:creationId xmlns:a16="http://schemas.microsoft.com/office/drawing/2014/main" id="{0A3F7A1B-3080-4A65-A240-2E1A6EF845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5"/>
            <a:ext cx="12188952" cy="5571071"/>
          </a:xfrm>
          <a:prstGeom prst="snip1Rect">
            <a:avLst>
              <a:gd name="adj" fmla="val 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for a company&#10;&#10;Description automatically generated">
            <a:extLst>
              <a:ext uri="{FF2B5EF4-FFF2-40B4-BE49-F238E27FC236}">
                <a16:creationId xmlns:a16="http://schemas.microsoft.com/office/drawing/2014/main" id="{E303A9EE-64D7-165E-2869-55284795BB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5284" y="643467"/>
            <a:ext cx="7170095" cy="4284132"/>
          </a:xfrm>
          <a:prstGeom prst="rect">
            <a:avLst/>
          </a:prstGeom>
        </p:spPr>
      </p:pic>
    </p:spTree>
    <p:extLst>
      <p:ext uri="{BB962C8B-B14F-4D97-AF65-F5344CB8AC3E}">
        <p14:creationId xmlns:p14="http://schemas.microsoft.com/office/powerpoint/2010/main" val="348748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B5F4E29-255A-C951-263C-C5312B71231D}"/>
              </a:ext>
            </a:extLst>
          </p:cNvPr>
          <p:cNvSpPr txBox="1"/>
          <p:nvPr/>
        </p:nvSpPr>
        <p:spPr>
          <a:xfrm>
            <a:off x="999858" y="871671"/>
            <a:ext cx="10289136" cy="2031325"/>
          </a:xfrm>
          <a:prstGeom prst="rect">
            <a:avLst/>
          </a:prstGeom>
          <a:noFill/>
        </p:spPr>
        <p:txBody>
          <a:bodyPr wrap="square" rtlCol="0">
            <a:spAutoFit/>
          </a:bodyPr>
          <a:lstStyle/>
          <a:p>
            <a:pPr algn="ctr"/>
            <a:r>
              <a:rPr lang="en-US" dirty="0">
                <a:latin typeface="Antique Olive Roman" panose="020B0603020204030204" pitchFamily="34" charset="0"/>
              </a:rPr>
              <a:t>What is Adult Education?</a:t>
            </a:r>
          </a:p>
          <a:p>
            <a:endParaRPr lang="en-US" dirty="0">
              <a:latin typeface="Antique Olive Roman" panose="020B0603020204030204" pitchFamily="34" charset="0"/>
            </a:endParaRPr>
          </a:p>
          <a:p>
            <a:r>
              <a:rPr lang="en-US" dirty="0">
                <a:latin typeface="Antique Olive Roman" panose="020B0603020204030204" pitchFamily="34" charset="0"/>
              </a:rPr>
              <a:t>“The West Virginia Adult Education program builds skills for success by providing adult students with the opportunity to acquire or improve functional skills necessary to enhance the quality of their lives as workers, family members and citizens. These programs play an important role in fostering productive employment, effective citizenship, personal and family growth, self-esteem, and dignity for all learners.”</a:t>
            </a:r>
          </a:p>
        </p:txBody>
      </p:sp>
    </p:spTree>
    <p:extLst>
      <p:ext uri="{BB962C8B-B14F-4D97-AF65-F5344CB8AC3E}">
        <p14:creationId xmlns:p14="http://schemas.microsoft.com/office/powerpoint/2010/main" val="1095196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CFC3921-1DC4-6EEE-42C5-C57B8DB22EE9}"/>
              </a:ext>
            </a:extLst>
          </p:cNvPr>
          <p:cNvSpPr txBox="1"/>
          <p:nvPr/>
        </p:nvSpPr>
        <p:spPr>
          <a:xfrm>
            <a:off x="982766" y="700754"/>
            <a:ext cx="9955851" cy="6401753"/>
          </a:xfrm>
          <a:prstGeom prst="rect">
            <a:avLst/>
          </a:prstGeom>
          <a:noFill/>
        </p:spPr>
        <p:txBody>
          <a:bodyPr wrap="square" rtlCol="0">
            <a:spAutoFit/>
          </a:bodyPr>
          <a:lstStyle/>
          <a:p>
            <a:pPr algn="ctr"/>
            <a:r>
              <a:rPr lang="en-US" sz="2000" dirty="0">
                <a:latin typeface="Antique Olive Roman" panose="020B0603020204030204" pitchFamily="34" charset="0"/>
              </a:rPr>
              <a:t>Facts about </a:t>
            </a:r>
            <a:r>
              <a:rPr lang="en-US" sz="2000" dirty="0" err="1">
                <a:latin typeface="Antique Olive Roman" panose="020B0603020204030204" pitchFamily="34" charset="0"/>
              </a:rPr>
              <a:t>WVAdult</a:t>
            </a:r>
            <a:r>
              <a:rPr lang="en-US" sz="2000" dirty="0">
                <a:latin typeface="Antique Olive Roman" panose="020B0603020204030204" pitchFamily="34" charset="0"/>
              </a:rPr>
              <a:t> Ed:</a:t>
            </a:r>
          </a:p>
          <a:p>
            <a:pPr algn="ctr"/>
            <a:endParaRPr lang="en-US" sz="2000" dirty="0">
              <a:latin typeface="Antique Olive Roman" panose="020B0603020204030204" pitchFamily="34" charset="0"/>
            </a:endParaRPr>
          </a:p>
          <a:p>
            <a:pPr marL="285750" indent="-285750">
              <a:buFont typeface="Courier New" panose="02070309020205020404" pitchFamily="49" charset="0"/>
              <a:buChar char="o"/>
            </a:pPr>
            <a:r>
              <a:rPr lang="en-US" sz="2000" dirty="0">
                <a:latin typeface="Antique Olive Roman" panose="020B0603020204030204" pitchFamily="34" charset="0"/>
              </a:rPr>
              <a:t>It is FREE!</a:t>
            </a:r>
          </a:p>
          <a:p>
            <a:endParaRPr lang="en-US" sz="2000" dirty="0">
              <a:latin typeface="Antique Olive Roman" panose="020B0603020204030204" pitchFamily="34" charset="0"/>
            </a:endParaRPr>
          </a:p>
          <a:p>
            <a:pPr marL="285750" indent="-285750">
              <a:buFont typeface="Courier New" panose="02070309020205020404" pitchFamily="49" charset="0"/>
              <a:buChar char="o"/>
            </a:pPr>
            <a:r>
              <a:rPr lang="en-US" sz="2000" dirty="0">
                <a:latin typeface="Antique Olive Roman" panose="020B0603020204030204" pitchFamily="34" charset="0"/>
              </a:rPr>
              <a:t>Learners must be 16 years of age and not enrolled in a county school system</a:t>
            </a:r>
          </a:p>
          <a:p>
            <a:endParaRPr lang="en-US" sz="2000" dirty="0">
              <a:latin typeface="Antique Olive Roman" panose="020B0603020204030204" pitchFamily="34" charset="0"/>
            </a:endParaRPr>
          </a:p>
          <a:p>
            <a:pPr marL="285750" indent="-285750">
              <a:buFont typeface="Courier New" panose="02070309020205020404" pitchFamily="49" charset="0"/>
              <a:buChar char="o"/>
            </a:pPr>
            <a:r>
              <a:rPr lang="en-US" sz="2000" dirty="0">
                <a:latin typeface="Antique Olive Roman" panose="020B0603020204030204" pitchFamily="34" charset="0"/>
              </a:rPr>
              <a:t>The state of West Virginia is switching back to giving the GED at the beginning of 2024</a:t>
            </a:r>
          </a:p>
          <a:p>
            <a:pPr marL="285750" indent="-285750">
              <a:buFont typeface="Courier New" panose="02070309020205020404" pitchFamily="49" charset="0"/>
              <a:buChar char="o"/>
            </a:pPr>
            <a:endParaRPr lang="en-US" sz="2000" dirty="0">
              <a:latin typeface="Antique Olive Roman" panose="020B0603020204030204" pitchFamily="34" charset="0"/>
            </a:endParaRPr>
          </a:p>
          <a:p>
            <a:pPr marL="285750" indent="-285750">
              <a:buFont typeface="Courier New" panose="02070309020205020404" pitchFamily="49" charset="0"/>
              <a:buChar char="o"/>
            </a:pPr>
            <a:r>
              <a:rPr lang="en-US" sz="2000" dirty="0">
                <a:latin typeface="Antique Olive Roman" panose="020B0603020204030204" pitchFamily="34" charset="0"/>
              </a:rPr>
              <a:t>Not only does the program help students earn a high school equivalency diploma, it can also help someone get into post-secondary education and/or become more employable.  The program offers academic skills, soft skills, and certifications!</a:t>
            </a:r>
          </a:p>
          <a:p>
            <a:pPr marL="285750" indent="-285750">
              <a:buFont typeface="Courier New" panose="02070309020205020404" pitchFamily="49" charset="0"/>
              <a:buChar char="o"/>
            </a:pPr>
            <a:endParaRPr lang="en-US" sz="2000" dirty="0">
              <a:latin typeface="Antique Olive Roman" panose="020B0603020204030204" pitchFamily="34" charset="0"/>
            </a:endParaRPr>
          </a:p>
          <a:p>
            <a:pPr marL="285750" indent="-285750">
              <a:buFont typeface="Courier New" panose="02070309020205020404" pitchFamily="49" charset="0"/>
              <a:buChar char="o"/>
            </a:pPr>
            <a:r>
              <a:rPr lang="en-US" sz="2000" dirty="0">
                <a:latin typeface="Antique Olive Roman" panose="020B0603020204030204" pitchFamily="34" charset="0"/>
              </a:rPr>
              <a:t>It is FREE!!</a:t>
            </a:r>
          </a:p>
          <a:p>
            <a:endParaRPr lang="en-US" dirty="0"/>
          </a:p>
          <a:p>
            <a:pPr marL="285750" indent="-285750">
              <a:buFont typeface="Courier New" panose="02070309020205020404" pitchFamily="49" charset="0"/>
              <a:buChar char="o"/>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2576247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9">
            <a:extLst>
              <a:ext uri="{FF2B5EF4-FFF2-40B4-BE49-F238E27FC236}">
                <a16:creationId xmlns:a16="http://schemas.microsoft.com/office/drawing/2014/main" id="{0A9F4C3B-B581-22E7-8EE7-3856DF57A55F}"/>
              </a:ext>
            </a:extLst>
          </p:cNvPr>
          <p:cNvGraphicFramePr>
            <a:graphicFrameLocks noChangeAspect="1"/>
          </p:cNvGraphicFramePr>
          <p:nvPr>
            <p:extLst>
              <p:ext uri="{D42A27DB-BD31-4B8C-83A1-F6EECF244321}">
                <p14:modId xmlns:p14="http://schemas.microsoft.com/office/powerpoint/2010/main" val="2682590201"/>
              </p:ext>
            </p:extLst>
          </p:nvPr>
        </p:nvGraphicFramePr>
        <p:xfrm>
          <a:off x="4140720" y="362631"/>
          <a:ext cx="4738361" cy="6132737"/>
        </p:xfrm>
        <a:graphic>
          <a:graphicData uri="http://schemas.openxmlformats.org/presentationml/2006/ole">
            <mc:AlternateContent xmlns:mc="http://schemas.openxmlformats.org/markup-compatibility/2006">
              <mc:Choice xmlns:v="urn:schemas-microsoft-com:vml" Requires="v">
                <p:oleObj name="Acrobat Document" r:id="rId2" imgW="5829156" imgH="7543672" progId="Acrobat.Document.DC">
                  <p:embed/>
                </p:oleObj>
              </mc:Choice>
              <mc:Fallback>
                <p:oleObj name="Acrobat Document" r:id="rId2" imgW="5829156" imgH="7543672" progId="Acrobat.Document.DC">
                  <p:embed/>
                  <p:pic>
                    <p:nvPicPr>
                      <p:cNvPr id="0" name=""/>
                      <p:cNvPicPr/>
                      <p:nvPr/>
                    </p:nvPicPr>
                    <p:blipFill>
                      <a:blip r:embed="rId3"/>
                      <a:stretch>
                        <a:fillRect/>
                      </a:stretch>
                    </p:blipFill>
                    <p:spPr>
                      <a:xfrm>
                        <a:off x="4140720" y="362631"/>
                        <a:ext cx="4738361" cy="6132737"/>
                      </a:xfrm>
                      <a:prstGeom prst="rect">
                        <a:avLst/>
                      </a:prstGeom>
                    </p:spPr>
                  </p:pic>
                </p:oleObj>
              </mc:Fallback>
            </mc:AlternateContent>
          </a:graphicData>
        </a:graphic>
      </p:graphicFrame>
    </p:spTree>
    <p:extLst>
      <p:ext uri="{BB962C8B-B14F-4D97-AF65-F5344CB8AC3E}">
        <p14:creationId xmlns:p14="http://schemas.microsoft.com/office/powerpoint/2010/main" val="2077975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5E24468-5BD3-355F-EF67-17AEF58620C0}"/>
              </a:ext>
            </a:extLst>
          </p:cNvPr>
          <p:cNvSpPr txBox="1"/>
          <p:nvPr/>
        </p:nvSpPr>
        <p:spPr>
          <a:xfrm>
            <a:off x="2068082" y="324740"/>
            <a:ext cx="8400516" cy="1477328"/>
          </a:xfrm>
          <a:prstGeom prst="rect">
            <a:avLst/>
          </a:prstGeom>
          <a:noFill/>
        </p:spPr>
        <p:txBody>
          <a:bodyPr wrap="square" rtlCol="0">
            <a:spAutoFit/>
          </a:bodyPr>
          <a:lstStyle/>
          <a:p>
            <a:pPr algn="ctr"/>
            <a:r>
              <a:rPr lang="en-US" dirty="0">
                <a:latin typeface="Antique Olive Roman" panose="020B0603020204030204" pitchFamily="34" charset="0"/>
              </a:rPr>
              <a:t>In 2020 when the pandemic hit, Landau Eugene Murphy, Jr (2011 winner of America’s Got Talent) had some down time from singing and was able to make use of his extra time and earn his HSE diploma. He has become the spokesperson for </a:t>
            </a:r>
            <a:r>
              <a:rPr lang="en-US" dirty="0" err="1">
                <a:latin typeface="Antique Olive Roman" panose="020B0603020204030204" pitchFamily="34" charset="0"/>
              </a:rPr>
              <a:t>WVAdult</a:t>
            </a:r>
            <a:r>
              <a:rPr lang="en-US" dirty="0">
                <a:latin typeface="Antique Olive Roman" panose="020B0603020204030204" pitchFamily="34" charset="0"/>
              </a:rPr>
              <a:t> Ed. If you’re around this holiday season, he is touring WV! Stop by for a great show!</a:t>
            </a:r>
          </a:p>
        </p:txBody>
      </p:sp>
      <p:pic>
        <p:nvPicPr>
          <p:cNvPr id="4" name="Picture 3" descr="A person in a suit and tie&#10;&#10;Description automatically generated">
            <a:extLst>
              <a:ext uri="{FF2B5EF4-FFF2-40B4-BE49-F238E27FC236}">
                <a16:creationId xmlns:a16="http://schemas.microsoft.com/office/drawing/2014/main" id="{F49A4C61-3B23-EB98-22D7-6BF1A3A763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4043" y="1802068"/>
            <a:ext cx="3043913" cy="4769963"/>
          </a:xfrm>
          <a:prstGeom prst="rect">
            <a:avLst/>
          </a:prstGeom>
        </p:spPr>
      </p:pic>
    </p:spTree>
    <p:extLst>
      <p:ext uri="{BB962C8B-B14F-4D97-AF65-F5344CB8AC3E}">
        <p14:creationId xmlns:p14="http://schemas.microsoft.com/office/powerpoint/2010/main" val="3712556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310F912-7A7D-30DF-E5FE-3378ECDBBF08}"/>
              </a:ext>
            </a:extLst>
          </p:cNvPr>
          <p:cNvSpPr txBox="1"/>
          <p:nvPr/>
        </p:nvSpPr>
        <p:spPr>
          <a:xfrm>
            <a:off x="2814415" y="1051133"/>
            <a:ext cx="6563170" cy="1477328"/>
          </a:xfrm>
          <a:prstGeom prst="rect">
            <a:avLst/>
          </a:prstGeom>
          <a:noFill/>
        </p:spPr>
        <p:txBody>
          <a:bodyPr wrap="square" rtlCol="0">
            <a:spAutoFit/>
          </a:bodyPr>
          <a:lstStyle/>
          <a:p>
            <a:pPr algn="ctr"/>
            <a:r>
              <a:rPr lang="en-US" dirty="0">
                <a:latin typeface="Antique Olive Roman" panose="020B0603020204030204" pitchFamily="34" charset="0"/>
              </a:rPr>
              <a:t>If you would like more information about Adult Education, please visit:  </a:t>
            </a:r>
          </a:p>
          <a:p>
            <a:endParaRPr lang="en-US" dirty="0">
              <a:latin typeface="Antique Olive Roman" panose="020B0603020204030204" pitchFamily="34" charset="0"/>
            </a:endParaRPr>
          </a:p>
          <a:p>
            <a:pPr algn="ctr"/>
            <a:r>
              <a:rPr lang="en-US" dirty="0">
                <a:latin typeface="Antique Olive Roman" panose="020B0603020204030204" pitchFamily="34" charset="0"/>
              </a:rPr>
              <a:t>https://wvde.us/adult-education/</a:t>
            </a:r>
          </a:p>
          <a:p>
            <a:endParaRPr lang="en-US" dirty="0"/>
          </a:p>
        </p:txBody>
      </p:sp>
      <p:sp>
        <p:nvSpPr>
          <p:cNvPr id="7" name="TextBox 6">
            <a:extLst>
              <a:ext uri="{FF2B5EF4-FFF2-40B4-BE49-F238E27FC236}">
                <a16:creationId xmlns:a16="http://schemas.microsoft.com/office/drawing/2014/main" id="{2E690ECC-34F9-8937-03D5-7C3CBEA79F35}"/>
              </a:ext>
            </a:extLst>
          </p:cNvPr>
          <p:cNvSpPr txBox="1"/>
          <p:nvPr/>
        </p:nvSpPr>
        <p:spPr>
          <a:xfrm>
            <a:off x="1649338" y="3871245"/>
            <a:ext cx="9161092" cy="2585323"/>
          </a:xfrm>
          <a:prstGeom prst="rect">
            <a:avLst/>
          </a:prstGeom>
          <a:noFill/>
        </p:spPr>
        <p:txBody>
          <a:bodyPr wrap="square" rtlCol="0">
            <a:spAutoFit/>
          </a:bodyPr>
          <a:lstStyle/>
          <a:p>
            <a:pPr algn="ctr"/>
            <a:r>
              <a:rPr lang="en-US" dirty="0">
                <a:latin typeface="Antique Olive Roman" panose="020B0603020204030204" pitchFamily="34" charset="0"/>
              </a:rPr>
              <a:t>Please contact me with any questions:</a:t>
            </a:r>
          </a:p>
          <a:p>
            <a:pPr algn="ctr"/>
            <a:r>
              <a:rPr lang="en-US" dirty="0">
                <a:latin typeface="Antique Olive Roman" panose="020B0603020204030204" pitchFamily="34" charset="0"/>
              </a:rPr>
              <a:t>Anne Mezzanotte</a:t>
            </a:r>
          </a:p>
          <a:p>
            <a:pPr algn="ctr"/>
            <a:r>
              <a:rPr lang="en-US" dirty="0">
                <a:latin typeface="Antique Olive Roman" panose="020B0603020204030204" pitchFamily="34" charset="0"/>
              </a:rPr>
              <a:t>Mountain State Educational Services Cooperative</a:t>
            </a:r>
          </a:p>
          <a:p>
            <a:pPr algn="ctr"/>
            <a:r>
              <a:rPr lang="en-US" dirty="0">
                <a:latin typeface="Antique Olive Roman" panose="020B0603020204030204" pitchFamily="34" charset="0"/>
              </a:rPr>
              <a:t>Adult Education Regional Coordinator</a:t>
            </a:r>
          </a:p>
          <a:p>
            <a:pPr algn="ctr"/>
            <a:r>
              <a:rPr lang="en-US" dirty="0">
                <a:latin typeface="Antique Olive Roman" panose="020B0603020204030204" pitchFamily="34" charset="0"/>
              </a:rPr>
              <a:t>1384 Anmoore Rd. STE 101</a:t>
            </a:r>
          </a:p>
          <a:p>
            <a:pPr algn="ctr"/>
            <a:r>
              <a:rPr lang="en-US" dirty="0">
                <a:latin typeface="Antique Olive Roman" panose="020B0603020204030204" pitchFamily="34" charset="0"/>
              </a:rPr>
              <a:t>Bridgeport WV  26330</a:t>
            </a:r>
          </a:p>
          <a:p>
            <a:pPr algn="ctr"/>
            <a:r>
              <a:rPr lang="en-US" dirty="0">
                <a:latin typeface="Antique Olive Roman" panose="020B0603020204030204" pitchFamily="34" charset="0"/>
              </a:rPr>
              <a:t>304.841.4963</a:t>
            </a:r>
          </a:p>
          <a:p>
            <a:pPr algn="ctr"/>
            <a:r>
              <a:rPr lang="en-US" dirty="0">
                <a:latin typeface="Antique Olive Roman" panose="020B0603020204030204" pitchFamily="34" charset="0"/>
                <a:hlinkClick r:id="rId2"/>
              </a:rPr>
              <a:t>anjohnso@k12.wv.us</a:t>
            </a:r>
            <a:endParaRPr lang="en-US" dirty="0">
              <a:latin typeface="Antique Olive Roman" panose="020B0603020204030204" pitchFamily="34" charset="0"/>
            </a:endParaRPr>
          </a:p>
          <a:p>
            <a:pPr algn="ctr"/>
            <a:endParaRPr lang="en-US" dirty="0"/>
          </a:p>
        </p:txBody>
      </p:sp>
    </p:spTree>
    <p:extLst>
      <p:ext uri="{BB962C8B-B14F-4D97-AF65-F5344CB8AC3E}">
        <p14:creationId xmlns:p14="http://schemas.microsoft.com/office/powerpoint/2010/main" val="1272500529"/>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165</TotalTime>
  <Words>285</Words>
  <Application>Microsoft Office PowerPoint</Application>
  <PresentationFormat>Widescreen</PresentationFormat>
  <Paragraphs>29</Paragraphs>
  <Slides>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Antique Olive Roman</vt:lpstr>
      <vt:lpstr>Century Gothic</vt:lpstr>
      <vt:lpstr>Courier New</vt:lpstr>
      <vt:lpstr>Wingdings 3</vt:lpstr>
      <vt:lpstr>Slice</vt:lpstr>
      <vt:lpstr>Acrobat Document</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 Mezzanotte</dc:creator>
  <cp:lastModifiedBy>Maria Larry</cp:lastModifiedBy>
  <cp:revision>2</cp:revision>
  <dcterms:created xsi:type="dcterms:W3CDTF">2023-11-28T16:49:45Z</dcterms:created>
  <dcterms:modified xsi:type="dcterms:W3CDTF">2024-01-02T16:03:51Z</dcterms:modified>
</cp:coreProperties>
</file>