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9"/>
  </p:notesMasterIdLst>
  <p:handoutMasterIdLst>
    <p:handoutMasterId r:id="rId60"/>
  </p:handoutMasterIdLst>
  <p:sldIdLst>
    <p:sldId id="256" r:id="rId5"/>
    <p:sldId id="257" r:id="rId6"/>
    <p:sldId id="259" r:id="rId7"/>
    <p:sldId id="260" r:id="rId8"/>
    <p:sldId id="261" r:id="rId9"/>
    <p:sldId id="299" r:id="rId10"/>
    <p:sldId id="258" r:id="rId11"/>
    <p:sldId id="282" r:id="rId12"/>
    <p:sldId id="301" r:id="rId13"/>
    <p:sldId id="280" r:id="rId14"/>
    <p:sldId id="300" r:id="rId15"/>
    <p:sldId id="284" r:id="rId16"/>
    <p:sldId id="302" r:id="rId17"/>
    <p:sldId id="262" r:id="rId18"/>
    <p:sldId id="303" r:id="rId19"/>
    <p:sldId id="263" r:id="rId20"/>
    <p:sldId id="264" r:id="rId21"/>
    <p:sldId id="279" r:id="rId22"/>
    <p:sldId id="304" r:id="rId23"/>
    <p:sldId id="265" r:id="rId24"/>
    <p:sldId id="307" r:id="rId25"/>
    <p:sldId id="306" r:id="rId26"/>
    <p:sldId id="267" r:id="rId27"/>
    <p:sldId id="308" r:id="rId28"/>
    <p:sldId id="268" r:id="rId29"/>
    <p:sldId id="309" r:id="rId30"/>
    <p:sldId id="281" r:id="rId31"/>
    <p:sldId id="310" r:id="rId32"/>
    <p:sldId id="269" r:id="rId33"/>
    <p:sldId id="311" r:id="rId34"/>
    <p:sldId id="270" r:id="rId35"/>
    <p:sldId id="271" r:id="rId36"/>
    <p:sldId id="272" r:id="rId37"/>
    <p:sldId id="312" r:id="rId38"/>
    <p:sldId id="273" r:id="rId39"/>
    <p:sldId id="285" r:id="rId40"/>
    <p:sldId id="313" r:id="rId41"/>
    <p:sldId id="286" r:id="rId42"/>
    <p:sldId id="314" r:id="rId43"/>
    <p:sldId id="274" r:id="rId44"/>
    <p:sldId id="315" r:id="rId45"/>
    <p:sldId id="297" r:id="rId46"/>
    <p:sldId id="289" r:id="rId47"/>
    <p:sldId id="290" r:id="rId48"/>
    <p:sldId id="291" r:id="rId49"/>
    <p:sldId id="316" r:id="rId50"/>
    <p:sldId id="294" r:id="rId51"/>
    <p:sldId id="295" r:id="rId52"/>
    <p:sldId id="317" r:id="rId53"/>
    <p:sldId id="296" r:id="rId54"/>
    <p:sldId id="275" r:id="rId55"/>
    <p:sldId id="276" r:id="rId56"/>
    <p:sldId id="277" r:id="rId57"/>
    <p:sldId id="278"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574076-B123-47DC-8F4E-CC4D3F72F661}">
          <p14:sldIdLst>
            <p14:sldId id="256"/>
            <p14:sldId id="257"/>
            <p14:sldId id="259"/>
            <p14:sldId id="260"/>
            <p14:sldId id="261"/>
            <p14:sldId id="299"/>
            <p14:sldId id="258"/>
            <p14:sldId id="282"/>
            <p14:sldId id="301"/>
            <p14:sldId id="280"/>
            <p14:sldId id="300"/>
            <p14:sldId id="284"/>
            <p14:sldId id="302"/>
            <p14:sldId id="262"/>
            <p14:sldId id="303"/>
            <p14:sldId id="263"/>
            <p14:sldId id="264"/>
            <p14:sldId id="279"/>
            <p14:sldId id="304"/>
            <p14:sldId id="265"/>
            <p14:sldId id="307"/>
            <p14:sldId id="306"/>
            <p14:sldId id="267"/>
            <p14:sldId id="308"/>
            <p14:sldId id="268"/>
            <p14:sldId id="309"/>
            <p14:sldId id="281"/>
            <p14:sldId id="310"/>
            <p14:sldId id="269"/>
            <p14:sldId id="311"/>
            <p14:sldId id="270"/>
            <p14:sldId id="271"/>
            <p14:sldId id="272"/>
            <p14:sldId id="312"/>
            <p14:sldId id="273"/>
            <p14:sldId id="285"/>
            <p14:sldId id="313"/>
            <p14:sldId id="286"/>
            <p14:sldId id="314"/>
            <p14:sldId id="274"/>
            <p14:sldId id="315"/>
            <p14:sldId id="297"/>
            <p14:sldId id="289"/>
            <p14:sldId id="290"/>
            <p14:sldId id="291"/>
            <p14:sldId id="316"/>
            <p14:sldId id="294"/>
            <p14:sldId id="295"/>
            <p14:sldId id="317"/>
            <p14:sldId id="296"/>
            <p14:sldId id="275"/>
            <p14:sldId id="276"/>
            <p14:sldId id="277"/>
            <p14:sldId id="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A2D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3" autoAdjust="0"/>
    <p:restoredTop sz="86385" autoAdjust="0"/>
  </p:normalViewPr>
  <p:slideViewPr>
    <p:cSldViewPr snapToGrid="0">
      <p:cViewPr varScale="1">
        <p:scale>
          <a:sx n="75" d="100"/>
          <a:sy n="75" d="100"/>
        </p:scale>
        <p:origin x="77" y="26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02CF9-894C-4903-AE92-F49AA83CB605}" type="doc">
      <dgm:prSet loTypeId="urn:microsoft.com/office/officeart/2008/layout/LinedList#1" loCatId="list" qsTypeId="urn:microsoft.com/office/officeart/2005/8/quickstyle/simple1" qsCatId="simple" csTypeId="urn:microsoft.com/office/officeart/2005/8/colors/accent1_2" csCatId="accent1" phldr="1"/>
      <dgm:spPr/>
      <dgm:t>
        <a:bodyPr numCol="1"/>
        <a:lstStyle/>
        <a:p>
          <a:endParaRPr lang="en-US"/>
        </a:p>
      </dgm:t>
    </dgm:pt>
    <dgm:pt modelId="{A981A8A4-2772-44ED-8DBB-B0B0B3160C65}">
      <dgm:prSet custT="1"/>
      <dgm:spPr/>
      <dgm:t>
        <a:bodyPr numCol="1"/>
        <a:lstStyle/>
        <a:p>
          <a:r>
            <a:rPr lang="en-US" sz="3600" u="sng" dirty="0"/>
            <a:t>The Civil Rights Act of 1866 </a:t>
          </a:r>
          <a:endParaRPr lang="en-US" sz="3600" dirty="0"/>
        </a:p>
      </dgm:t>
    </dgm:pt>
    <dgm:pt modelId="{15115552-6905-4F1D-81BF-FB3F04487A9D}" type="parTrans" cxnId="{B37AB32D-EC60-4442-8005-0069B15E9A5F}">
      <dgm:prSet/>
      <dgm:spPr/>
      <dgm:t>
        <a:bodyPr numCol="1"/>
        <a:lstStyle/>
        <a:p>
          <a:endParaRPr lang="en-US"/>
        </a:p>
      </dgm:t>
    </dgm:pt>
    <dgm:pt modelId="{498FC6DC-8F5C-4858-95B7-D06EC2CB92F9}" type="sibTrans" cxnId="{B37AB32D-EC60-4442-8005-0069B15E9A5F}">
      <dgm:prSet/>
      <dgm:spPr/>
      <dgm:t>
        <a:bodyPr numCol="1"/>
        <a:lstStyle/>
        <a:p>
          <a:endParaRPr lang="en-US"/>
        </a:p>
      </dgm:t>
    </dgm:pt>
    <dgm:pt modelId="{B5B03C64-7419-4CA9-A5FA-EBBE9A375C68}">
      <dgm:prSet custT="1"/>
      <dgm:spPr/>
      <dgm:t>
        <a:bodyPr numCol="1"/>
        <a:lstStyle/>
        <a:p>
          <a:r>
            <a:rPr lang="en-US" sz="3600" i="1" u="sng" dirty="0"/>
            <a:t>Plessy v. Ferguson</a:t>
          </a:r>
          <a:r>
            <a:rPr lang="en-US" sz="3600" u="sng" dirty="0"/>
            <a:t> (1896)</a:t>
          </a:r>
          <a:r>
            <a:rPr lang="en-US" sz="3600" dirty="0"/>
            <a:t>: </a:t>
          </a:r>
        </a:p>
      </dgm:t>
    </dgm:pt>
    <dgm:pt modelId="{D6EA7134-722C-43DF-AA5F-F610AF6F2533}" type="parTrans" cxnId="{37EB3EDA-AC64-4003-97AF-A4981E2B9BFB}">
      <dgm:prSet/>
      <dgm:spPr/>
      <dgm:t>
        <a:bodyPr numCol="1"/>
        <a:lstStyle/>
        <a:p>
          <a:endParaRPr lang="en-US"/>
        </a:p>
      </dgm:t>
    </dgm:pt>
    <dgm:pt modelId="{F2638B57-51A6-406D-A47A-6A489A3DCB58}" type="sibTrans" cxnId="{37EB3EDA-AC64-4003-97AF-A4981E2B9BFB}">
      <dgm:prSet/>
      <dgm:spPr/>
      <dgm:t>
        <a:bodyPr numCol="1"/>
        <a:lstStyle/>
        <a:p>
          <a:endParaRPr lang="en-US"/>
        </a:p>
      </dgm:t>
    </dgm:pt>
    <dgm:pt modelId="{4F14EA5C-625D-4699-AE31-6B4426A39487}">
      <dgm:prSet custT="1"/>
      <dgm:spPr/>
      <dgm:t>
        <a:bodyPr numCol="1"/>
        <a:lstStyle/>
        <a:p>
          <a:r>
            <a:rPr lang="en-US" sz="3600" u="sng" dirty="0"/>
            <a:t>Home Owners’ Loan Corporation</a:t>
          </a:r>
          <a:r>
            <a:rPr lang="en-US" sz="3600" dirty="0"/>
            <a:t> </a:t>
          </a:r>
          <a:r>
            <a:rPr lang="en-US" sz="3600" u="sng" dirty="0"/>
            <a:t>and Redlining (1933)</a:t>
          </a:r>
          <a:r>
            <a:rPr lang="en-US" sz="3600" dirty="0"/>
            <a:t> </a:t>
          </a:r>
        </a:p>
      </dgm:t>
    </dgm:pt>
    <dgm:pt modelId="{4D6D6C6B-2A98-42D2-BF90-2AC85FAA152C}" type="parTrans" cxnId="{DEF1920F-5EC2-4338-8CCC-ED06ACB6CA6A}">
      <dgm:prSet/>
      <dgm:spPr/>
      <dgm:t>
        <a:bodyPr numCol="1"/>
        <a:lstStyle/>
        <a:p>
          <a:endParaRPr lang="en-US"/>
        </a:p>
      </dgm:t>
    </dgm:pt>
    <dgm:pt modelId="{4BC9905F-6805-4109-A4C2-9E19D62D0883}" type="sibTrans" cxnId="{DEF1920F-5EC2-4338-8CCC-ED06ACB6CA6A}">
      <dgm:prSet/>
      <dgm:spPr/>
      <dgm:t>
        <a:bodyPr numCol="1"/>
        <a:lstStyle/>
        <a:p>
          <a:endParaRPr lang="en-US"/>
        </a:p>
      </dgm:t>
    </dgm:pt>
    <dgm:pt modelId="{086EAC3F-0066-4D08-A024-535E0C0AD77E}" type="pres">
      <dgm:prSet presAssocID="{04A02CF9-894C-4903-AE92-F49AA83CB605}" presName="vert0" presStyleCnt="0">
        <dgm:presLayoutVars>
          <dgm:dir/>
          <dgm:animOne val="branch"/>
          <dgm:animLvl val="lvl"/>
        </dgm:presLayoutVars>
      </dgm:prSet>
      <dgm:spPr/>
    </dgm:pt>
    <dgm:pt modelId="{CF1036EB-7919-4EB9-A3C2-5F34C7AAC972}" type="pres">
      <dgm:prSet presAssocID="{A981A8A4-2772-44ED-8DBB-B0B0B3160C65}" presName="thickLine" presStyleLbl="alignNode1" presStyleIdx="0" presStyleCnt="3"/>
      <dgm:spPr/>
    </dgm:pt>
    <dgm:pt modelId="{2A74C9F1-18CC-47C5-B958-DE2320157064}" type="pres">
      <dgm:prSet presAssocID="{A981A8A4-2772-44ED-8DBB-B0B0B3160C65}" presName="horz1" presStyleCnt="0"/>
      <dgm:spPr/>
    </dgm:pt>
    <dgm:pt modelId="{244EF29F-F2D8-4E4D-A571-2E6116D04888}" type="pres">
      <dgm:prSet presAssocID="{A981A8A4-2772-44ED-8DBB-B0B0B3160C65}" presName="tx1" presStyleLbl="revTx" presStyleIdx="0" presStyleCnt="3" custScaleX="100000" custScaleY="30816" custLinFactNeighborX="-567" custLinFactNeighborY="-6107"/>
      <dgm:spPr/>
    </dgm:pt>
    <dgm:pt modelId="{E5F80DA8-853A-49FC-B2BA-8446E607B4FB}" type="pres">
      <dgm:prSet presAssocID="{A981A8A4-2772-44ED-8DBB-B0B0B3160C65}" presName="vert1" presStyleCnt="0"/>
      <dgm:spPr/>
    </dgm:pt>
    <dgm:pt modelId="{5B7ECA0C-662C-4955-B2C8-41F5E8B43D62}" type="pres">
      <dgm:prSet presAssocID="{B5B03C64-7419-4CA9-A5FA-EBBE9A375C68}" presName="thickLine" presStyleLbl="alignNode1" presStyleIdx="1" presStyleCnt="3"/>
      <dgm:spPr/>
    </dgm:pt>
    <dgm:pt modelId="{9B01487D-E6CF-407D-8291-E5A3B6F4AC0F}" type="pres">
      <dgm:prSet presAssocID="{B5B03C64-7419-4CA9-A5FA-EBBE9A375C68}" presName="horz1" presStyleCnt="0"/>
      <dgm:spPr/>
    </dgm:pt>
    <dgm:pt modelId="{17348471-3C23-4D6E-A5E9-CE9097774A39}" type="pres">
      <dgm:prSet presAssocID="{B5B03C64-7419-4CA9-A5FA-EBBE9A375C68}" presName="tx1" presStyleLbl="revTx" presStyleIdx="1" presStyleCnt="3" custScaleX="100000" custScaleY="44281" custLinFactNeighborX="-2079" custLinFactNeighborY="1704"/>
      <dgm:spPr/>
    </dgm:pt>
    <dgm:pt modelId="{CB39FD09-FD45-41DD-8F56-81EA32A1092A}" type="pres">
      <dgm:prSet presAssocID="{B5B03C64-7419-4CA9-A5FA-EBBE9A375C68}" presName="vert1" presStyleCnt="0"/>
      <dgm:spPr/>
    </dgm:pt>
    <dgm:pt modelId="{A4716033-EDBC-49A0-BB7D-4153333E17A0}" type="pres">
      <dgm:prSet presAssocID="{4F14EA5C-625D-4699-AE31-6B4426A39487}" presName="thickLine" presStyleLbl="alignNode1" presStyleIdx="2" presStyleCnt="3" custLinFactNeighborX="-2541" custLinFactNeighborY="-24724"/>
      <dgm:spPr/>
    </dgm:pt>
    <dgm:pt modelId="{DEB0405B-549E-4BDB-BAED-C7B7F85848E4}" type="pres">
      <dgm:prSet presAssocID="{4F14EA5C-625D-4699-AE31-6B4426A39487}" presName="horz1" presStyleCnt="0"/>
      <dgm:spPr/>
    </dgm:pt>
    <dgm:pt modelId="{A604E14E-143B-407F-80BF-3111D0621D40}" type="pres">
      <dgm:prSet presAssocID="{4F14EA5C-625D-4699-AE31-6B4426A39487}" presName="tx1" presStyleLbl="revTx" presStyleIdx="2" presStyleCnt="3" custScaleY="56108" custLinFactNeighborY="-12380"/>
      <dgm:spPr/>
    </dgm:pt>
    <dgm:pt modelId="{A6EE3ACA-FF7B-4354-9D9D-7F9E18B06C49}" type="pres">
      <dgm:prSet presAssocID="{4F14EA5C-625D-4699-AE31-6B4426A39487}" presName="vert1" presStyleCnt="0"/>
      <dgm:spPr/>
    </dgm:pt>
  </dgm:ptLst>
  <dgm:cxnLst>
    <dgm:cxn modelId="{DEF1920F-5EC2-4338-8CCC-ED06ACB6CA6A}" srcId="{04A02CF9-894C-4903-AE92-F49AA83CB605}" destId="{4F14EA5C-625D-4699-AE31-6B4426A39487}" srcOrd="2" destOrd="0" parTransId="{4D6D6C6B-2A98-42D2-BF90-2AC85FAA152C}" sibTransId="{4BC9905F-6805-4109-A4C2-9E19D62D0883}"/>
    <dgm:cxn modelId="{BA9B0319-1DAD-4A9D-985C-F6882247626C}" type="presOf" srcId="{4F14EA5C-625D-4699-AE31-6B4426A39487}" destId="{A604E14E-143B-407F-80BF-3111D0621D40}" srcOrd="0" destOrd="0" presId="urn:microsoft.com/office/officeart/2008/layout/LinedList#1"/>
    <dgm:cxn modelId="{B37AB32D-EC60-4442-8005-0069B15E9A5F}" srcId="{04A02CF9-894C-4903-AE92-F49AA83CB605}" destId="{A981A8A4-2772-44ED-8DBB-B0B0B3160C65}" srcOrd="0" destOrd="0" parTransId="{15115552-6905-4F1D-81BF-FB3F04487A9D}" sibTransId="{498FC6DC-8F5C-4858-95B7-D06EC2CB92F9}"/>
    <dgm:cxn modelId="{5B97ECAA-DEC6-4D78-8F80-3B5045417FE0}" type="presOf" srcId="{04A02CF9-894C-4903-AE92-F49AA83CB605}" destId="{086EAC3F-0066-4D08-A024-535E0C0AD77E}" srcOrd="0" destOrd="0" presId="urn:microsoft.com/office/officeart/2008/layout/LinedList#1"/>
    <dgm:cxn modelId="{372E90D6-D9DE-4202-A0D2-B46564406269}" type="presOf" srcId="{B5B03C64-7419-4CA9-A5FA-EBBE9A375C68}" destId="{17348471-3C23-4D6E-A5E9-CE9097774A39}" srcOrd="0" destOrd="0" presId="urn:microsoft.com/office/officeart/2008/layout/LinedList#1"/>
    <dgm:cxn modelId="{37EB3EDA-AC64-4003-97AF-A4981E2B9BFB}" srcId="{04A02CF9-894C-4903-AE92-F49AA83CB605}" destId="{B5B03C64-7419-4CA9-A5FA-EBBE9A375C68}" srcOrd="1" destOrd="0" parTransId="{D6EA7134-722C-43DF-AA5F-F610AF6F2533}" sibTransId="{F2638B57-51A6-406D-A47A-6A489A3DCB58}"/>
    <dgm:cxn modelId="{7ABE73E7-3D6A-46C1-94A1-03BB4FFEB9F5}" type="presOf" srcId="{A981A8A4-2772-44ED-8DBB-B0B0B3160C65}" destId="{244EF29F-F2D8-4E4D-A571-2E6116D04888}" srcOrd="0" destOrd="0" presId="urn:microsoft.com/office/officeart/2008/layout/LinedList#1"/>
    <dgm:cxn modelId="{C7D7DB05-2AC9-46B0-B196-3887A891C620}" type="presParOf" srcId="{086EAC3F-0066-4D08-A024-535E0C0AD77E}" destId="{CF1036EB-7919-4EB9-A3C2-5F34C7AAC972}" srcOrd="0" destOrd="0" presId="urn:microsoft.com/office/officeart/2008/layout/LinedList#1"/>
    <dgm:cxn modelId="{6491F3AF-DD31-4F8B-8A6F-B431F5A759AD}" type="presParOf" srcId="{086EAC3F-0066-4D08-A024-535E0C0AD77E}" destId="{2A74C9F1-18CC-47C5-B958-DE2320157064}" srcOrd="1" destOrd="0" presId="urn:microsoft.com/office/officeart/2008/layout/LinedList#1"/>
    <dgm:cxn modelId="{76854093-7AA4-4D09-BDA9-1FA73CCAE107}" type="presParOf" srcId="{2A74C9F1-18CC-47C5-B958-DE2320157064}" destId="{244EF29F-F2D8-4E4D-A571-2E6116D04888}" srcOrd="0" destOrd="0" presId="urn:microsoft.com/office/officeart/2008/layout/LinedList#1"/>
    <dgm:cxn modelId="{CA13ADC6-F55D-456B-A1EC-6DD03E386C82}" type="presParOf" srcId="{2A74C9F1-18CC-47C5-B958-DE2320157064}" destId="{E5F80DA8-853A-49FC-B2BA-8446E607B4FB}" srcOrd="1" destOrd="0" presId="urn:microsoft.com/office/officeart/2008/layout/LinedList#1"/>
    <dgm:cxn modelId="{EE66CE52-88AC-4E54-866F-A668E1597134}" type="presParOf" srcId="{086EAC3F-0066-4D08-A024-535E0C0AD77E}" destId="{5B7ECA0C-662C-4955-B2C8-41F5E8B43D62}" srcOrd="2" destOrd="0" presId="urn:microsoft.com/office/officeart/2008/layout/LinedList#1"/>
    <dgm:cxn modelId="{61AF0619-33FC-4C09-BF33-74A8128A8A28}" type="presParOf" srcId="{086EAC3F-0066-4D08-A024-535E0C0AD77E}" destId="{9B01487D-E6CF-407D-8291-E5A3B6F4AC0F}" srcOrd="3" destOrd="0" presId="urn:microsoft.com/office/officeart/2008/layout/LinedList#1"/>
    <dgm:cxn modelId="{5DA3A428-0BB2-4CC8-9327-7E4577BCDA6D}" type="presParOf" srcId="{9B01487D-E6CF-407D-8291-E5A3B6F4AC0F}" destId="{17348471-3C23-4D6E-A5E9-CE9097774A39}" srcOrd="0" destOrd="0" presId="urn:microsoft.com/office/officeart/2008/layout/LinedList#1"/>
    <dgm:cxn modelId="{D9AEAAD1-53F1-4DD3-B386-313C60CB8A39}" type="presParOf" srcId="{9B01487D-E6CF-407D-8291-E5A3B6F4AC0F}" destId="{CB39FD09-FD45-41DD-8F56-81EA32A1092A}" srcOrd="1" destOrd="0" presId="urn:microsoft.com/office/officeart/2008/layout/LinedList#1"/>
    <dgm:cxn modelId="{090BB410-C41D-42B2-B0EE-92FF6F5A6818}" type="presParOf" srcId="{086EAC3F-0066-4D08-A024-535E0C0AD77E}" destId="{A4716033-EDBC-49A0-BB7D-4153333E17A0}" srcOrd="4" destOrd="0" presId="urn:microsoft.com/office/officeart/2008/layout/LinedList#1"/>
    <dgm:cxn modelId="{47791282-0FE1-4D04-8A28-2F1CACE980DA}" type="presParOf" srcId="{086EAC3F-0066-4D08-A024-535E0C0AD77E}" destId="{DEB0405B-549E-4BDB-BAED-C7B7F85848E4}" srcOrd="5" destOrd="0" presId="urn:microsoft.com/office/officeart/2008/layout/LinedList#1"/>
    <dgm:cxn modelId="{37C3834A-3E7C-46B6-8F21-B533C4DDCC62}" type="presParOf" srcId="{DEB0405B-549E-4BDB-BAED-C7B7F85848E4}" destId="{A604E14E-143B-407F-80BF-3111D0621D40}" srcOrd="0" destOrd="0" presId="urn:microsoft.com/office/officeart/2008/layout/LinedList#1"/>
    <dgm:cxn modelId="{F010E151-FA3F-4526-9C84-77BC668B78AC}" type="presParOf" srcId="{DEB0405B-549E-4BDB-BAED-C7B7F85848E4}" destId="{A6EE3ACA-FF7B-4354-9D9D-7F9E18B06C49}" srcOrd="1" destOrd="0" presId="urn:microsoft.com/office/officeart/2008/layout/Lin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02866-A4E7-4256-8E55-C2FBEABF0E59}" type="doc">
      <dgm:prSet loTypeId="urn:microsoft.com/office/officeart/2008/layout/LinedList#2" loCatId="list" qsTypeId="urn:microsoft.com/office/officeart/2005/8/quickstyle/simple4" qsCatId="simple" csTypeId="urn:microsoft.com/office/officeart/2005/8/colors/colorful1" csCatId="colorful" phldr="1"/>
      <dgm:spPr/>
      <dgm:t>
        <a:bodyPr numCol="1"/>
        <a:lstStyle/>
        <a:p>
          <a:endParaRPr lang="en-US"/>
        </a:p>
      </dgm:t>
    </dgm:pt>
    <dgm:pt modelId="{0C492E89-A486-443C-B729-94AB7AC2F134}">
      <dgm:prSet custT="1"/>
      <dgm:spPr/>
      <dgm:t>
        <a:bodyPr numCol="1"/>
        <a:lstStyle/>
        <a:p>
          <a:r>
            <a:rPr lang="en-US" sz="3600" b="1" u="sng" dirty="0"/>
            <a:t>Race</a:t>
          </a:r>
          <a:endParaRPr lang="en-US" sz="3600" dirty="0"/>
        </a:p>
      </dgm:t>
    </dgm:pt>
    <dgm:pt modelId="{B50DC53A-21CD-4297-A9EE-8D14D0BA6BE1}" type="parTrans" cxnId="{4384CE17-99C5-47F0-991D-1015E51E4C67}">
      <dgm:prSet/>
      <dgm:spPr/>
      <dgm:t>
        <a:bodyPr numCol="1"/>
        <a:lstStyle/>
        <a:p>
          <a:endParaRPr lang="en-US"/>
        </a:p>
      </dgm:t>
    </dgm:pt>
    <dgm:pt modelId="{D58E73DF-9277-4166-A535-D925D10037D1}" type="sibTrans" cxnId="{4384CE17-99C5-47F0-991D-1015E51E4C67}">
      <dgm:prSet/>
      <dgm:spPr/>
      <dgm:t>
        <a:bodyPr numCol="1"/>
        <a:lstStyle/>
        <a:p>
          <a:endParaRPr lang="en-US"/>
        </a:p>
      </dgm:t>
    </dgm:pt>
    <dgm:pt modelId="{FCE88065-B7E6-402B-BB76-2BCDA33C11AD}">
      <dgm:prSet custT="1"/>
      <dgm:spPr/>
      <dgm:t>
        <a:bodyPr numCol="1"/>
        <a:lstStyle/>
        <a:p>
          <a:r>
            <a:rPr lang="en-US" sz="3600" b="1" u="sng" dirty="0"/>
            <a:t>Sex (gender)</a:t>
          </a:r>
          <a:endParaRPr lang="en-US" sz="3600" dirty="0"/>
        </a:p>
      </dgm:t>
    </dgm:pt>
    <dgm:pt modelId="{C5756D47-2071-499E-93EC-0D85DF6C5834}" type="parTrans" cxnId="{4BE30772-8EB8-402B-870B-34A2DDD50E73}">
      <dgm:prSet/>
      <dgm:spPr/>
      <dgm:t>
        <a:bodyPr numCol="1"/>
        <a:lstStyle/>
        <a:p>
          <a:endParaRPr lang="en-US"/>
        </a:p>
      </dgm:t>
    </dgm:pt>
    <dgm:pt modelId="{71BED7F4-2310-4C74-8515-7F4B4C0AD13D}" type="sibTrans" cxnId="{4BE30772-8EB8-402B-870B-34A2DDD50E73}">
      <dgm:prSet/>
      <dgm:spPr/>
      <dgm:t>
        <a:bodyPr numCol="1"/>
        <a:lstStyle/>
        <a:p>
          <a:endParaRPr lang="en-US"/>
        </a:p>
      </dgm:t>
    </dgm:pt>
    <dgm:pt modelId="{BC97129F-032D-485C-B4F6-431AFB39B26E}">
      <dgm:prSet custT="1"/>
      <dgm:spPr/>
      <dgm:t>
        <a:bodyPr numCol="1"/>
        <a:lstStyle/>
        <a:p>
          <a:r>
            <a:rPr lang="en-US" sz="3600" b="1" u="sng" dirty="0"/>
            <a:t>Religion</a:t>
          </a:r>
          <a:endParaRPr lang="en-US" sz="3600" dirty="0"/>
        </a:p>
      </dgm:t>
    </dgm:pt>
    <dgm:pt modelId="{F5588EE5-AA4B-4046-8972-EF5A8A1D9575}" type="parTrans" cxnId="{9C52FA23-AC4D-42FB-9B4E-3D629BC2FB3B}">
      <dgm:prSet/>
      <dgm:spPr/>
      <dgm:t>
        <a:bodyPr numCol="1"/>
        <a:lstStyle/>
        <a:p>
          <a:endParaRPr lang="en-US"/>
        </a:p>
      </dgm:t>
    </dgm:pt>
    <dgm:pt modelId="{E0D398EA-5B56-4177-96FA-FC8B70ADE3DE}" type="sibTrans" cxnId="{9C52FA23-AC4D-42FB-9B4E-3D629BC2FB3B}">
      <dgm:prSet/>
      <dgm:spPr/>
      <dgm:t>
        <a:bodyPr numCol="1"/>
        <a:lstStyle/>
        <a:p>
          <a:endParaRPr lang="en-US"/>
        </a:p>
      </dgm:t>
    </dgm:pt>
    <dgm:pt modelId="{1219EF4B-824A-48EE-BAFF-E3EC4858D74B}">
      <dgm:prSet custT="1"/>
      <dgm:spPr/>
      <dgm:t>
        <a:bodyPr numCol="1"/>
        <a:lstStyle/>
        <a:p>
          <a:r>
            <a:rPr lang="en-US" sz="3600" b="1" u="sng" dirty="0"/>
            <a:t>National Origin</a:t>
          </a:r>
          <a:endParaRPr lang="en-US" sz="3600" dirty="0"/>
        </a:p>
      </dgm:t>
    </dgm:pt>
    <dgm:pt modelId="{AD51BD44-EC5D-4656-A699-95FD2292E4D0}" type="parTrans" cxnId="{ABAEDF68-DBFA-406C-9800-C155D2B8E833}">
      <dgm:prSet/>
      <dgm:spPr/>
      <dgm:t>
        <a:bodyPr numCol="1"/>
        <a:lstStyle/>
        <a:p>
          <a:endParaRPr lang="en-US"/>
        </a:p>
      </dgm:t>
    </dgm:pt>
    <dgm:pt modelId="{3D171AF1-43B8-4B39-A32B-7438EB6C7713}" type="sibTrans" cxnId="{ABAEDF68-DBFA-406C-9800-C155D2B8E833}">
      <dgm:prSet/>
      <dgm:spPr/>
      <dgm:t>
        <a:bodyPr numCol="1"/>
        <a:lstStyle/>
        <a:p>
          <a:endParaRPr lang="en-US"/>
        </a:p>
      </dgm:t>
    </dgm:pt>
    <dgm:pt modelId="{52031B6B-B513-4FCB-9446-FDCF55E02B19}">
      <dgm:prSet custT="1"/>
      <dgm:spPr/>
      <dgm:t>
        <a:bodyPr numCol="1"/>
        <a:lstStyle/>
        <a:p>
          <a:r>
            <a:rPr lang="en-US" sz="3600" b="1" u="sng" dirty="0"/>
            <a:t>Disability</a:t>
          </a:r>
          <a:endParaRPr lang="en-US" sz="3600" dirty="0"/>
        </a:p>
      </dgm:t>
    </dgm:pt>
    <dgm:pt modelId="{E8542440-4FE7-43DE-A0B4-EF81E45FA88F}" type="parTrans" cxnId="{F9F6D6BB-F8AA-4031-87A3-99F67A85A7F4}">
      <dgm:prSet/>
      <dgm:spPr/>
      <dgm:t>
        <a:bodyPr numCol="1"/>
        <a:lstStyle/>
        <a:p>
          <a:endParaRPr lang="en-US"/>
        </a:p>
      </dgm:t>
    </dgm:pt>
    <dgm:pt modelId="{F27499DB-976E-4B72-8C1F-775FE6F71D5C}" type="sibTrans" cxnId="{F9F6D6BB-F8AA-4031-87A3-99F67A85A7F4}">
      <dgm:prSet/>
      <dgm:spPr/>
      <dgm:t>
        <a:bodyPr numCol="1"/>
        <a:lstStyle/>
        <a:p>
          <a:endParaRPr lang="en-US"/>
        </a:p>
      </dgm:t>
    </dgm:pt>
    <dgm:pt modelId="{FC3C18AA-0071-467C-85A3-ADB179ED62CB}">
      <dgm:prSet custT="1"/>
      <dgm:spPr/>
      <dgm:t>
        <a:bodyPr numCol="1"/>
        <a:lstStyle/>
        <a:p>
          <a:r>
            <a:rPr lang="en-US" sz="3600" b="1" u="sng" dirty="0"/>
            <a:t>Familial Status</a:t>
          </a:r>
          <a:endParaRPr lang="en-US" sz="3600" dirty="0"/>
        </a:p>
      </dgm:t>
    </dgm:pt>
    <dgm:pt modelId="{2FD41042-3EC4-4096-8EBF-151868FA58E3}" type="parTrans" cxnId="{2E5E66B7-8F01-4C58-A537-D2643BA8CE3F}">
      <dgm:prSet/>
      <dgm:spPr/>
      <dgm:t>
        <a:bodyPr numCol="1"/>
        <a:lstStyle/>
        <a:p>
          <a:endParaRPr lang="en-US"/>
        </a:p>
      </dgm:t>
    </dgm:pt>
    <dgm:pt modelId="{BB82D31E-2E95-40B8-94B3-FF825369E07C}" type="sibTrans" cxnId="{2E5E66B7-8F01-4C58-A537-D2643BA8CE3F}">
      <dgm:prSet/>
      <dgm:spPr/>
      <dgm:t>
        <a:bodyPr numCol="1"/>
        <a:lstStyle/>
        <a:p>
          <a:endParaRPr lang="en-US"/>
        </a:p>
      </dgm:t>
    </dgm:pt>
    <dgm:pt modelId="{050F641C-8960-4A9C-8FC2-36F5B51B0ECC}">
      <dgm:prSet custT="1"/>
      <dgm:spPr/>
      <dgm:t>
        <a:bodyPr numCol="1"/>
        <a:lstStyle/>
        <a:p>
          <a:r>
            <a:rPr lang="en-US" sz="3600" b="1" u="sng" dirty="0"/>
            <a:t>Color</a:t>
          </a:r>
          <a:endParaRPr lang="en-US" sz="3600" dirty="0"/>
        </a:p>
      </dgm:t>
    </dgm:pt>
    <dgm:pt modelId="{0DD8445E-9FD6-4C63-A394-22EE69C5FEF0}" type="parTrans" cxnId="{1A9A03C7-5C41-4B65-A080-D1E77BDF847B}">
      <dgm:prSet/>
      <dgm:spPr/>
      <dgm:t>
        <a:bodyPr numCol="1"/>
        <a:lstStyle/>
        <a:p>
          <a:endParaRPr lang="en-US"/>
        </a:p>
      </dgm:t>
    </dgm:pt>
    <dgm:pt modelId="{4A2CB43D-722C-4B87-8852-3EC3A4DC4487}" type="sibTrans" cxnId="{1A9A03C7-5C41-4B65-A080-D1E77BDF847B}">
      <dgm:prSet/>
      <dgm:spPr/>
      <dgm:t>
        <a:bodyPr numCol="1"/>
        <a:lstStyle/>
        <a:p>
          <a:endParaRPr lang="en-US"/>
        </a:p>
      </dgm:t>
    </dgm:pt>
    <dgm:pt modelId="{EA923D29-554F-4C5A-923D-C7653DA53379}" type="pres">
      <dgm:prSet presAssocID="{EAC02866-A4E7-4256-8E55-C2FBEABF0E59}" presName="vert0" presStyleCnt="0">
        <dgm:presLayoutVars>
          <dgm:dir/>
          <dgm:animOne val="branch"/>
          <dgm:animLvl val="lvl"/>
        </dgm:presLayoutVars>
      </dgm:prSet>
      <dgm:spPr/>
    </dgm:pt>
    <dgm:pt modelId="{4AAEBE7C-F9AA-4E99-AF23-8A068E9DACBF}" type="pres">
      <dgm:prSet presAssocID="{0C492E89-A486-443C-B729-94AB7AC2F134}" presName="thickLine" presStyleLbl="alignNode1" presStyleIdx="0" presStyleCnt="7"/>
      <dgm:spPr/>
    </dgm:pt>
    <dgm:pt modelId="{875DAB2A-C146-47F6-A231-526600DEB5BA}" type="pres">
      <dgm:prSet presAssocID="{0C492E89-A486-443C-B729-94AB7AC2F134}" presName="horz1" presStyleCnt="0"/>
      <dgm:spPr/>
    </dgm:pt>
    <dgm:pt modelId="{57497CC7-303D-4BD0-8326-425E3AA5BE72}" type="pres">
      <dgm:prSet presAssocID="{0C492E89-A486-443C-B729-94AB7AC2F134}" presName="tx1" presStyleLbl="revTx" presStyleIdx="0" presStyleCnt="7"/>
      <dgm:spPr/>
    </dgm:pt>
    <dgm:pt modelId="{75C5C1A5-D167-4598-A3F2-EC65F8A6A0E8}" type="pres">
      <dgm:prSet presAssocID="{0C492E89-A486-443C-B729-94AB7AC2F134}" presName="vert1" presStyleCnt="0"/>
      <dgm:spPr/>
    </dgm:pt>
    <dgm:pt modelId="{5173F2BF-1123-438E-B851-08A28D479B33}" type="pres">
      <dgm:prSet presAssocID="{050F641C-8960-4A9C-8FC2-36F5B51B0ECC}" presName="thickLine" presStyleLbl="alignNode1" presStyleIdx="1" presStyleCnt="7"/>
      <dgm:spPr/>
    </dgm:pt>
    <dgm:pt modelId="{7BBE703E-C942-4D8F-94C4-3A68A29DD3B6}" type="pres">
      <dgm:prSet presAssocID="{050F641C-8960-4A9C-8FC2-36F5B51B0ECC}" presName="horz1" presStyleCnt="0"/>
      <dgm:spPr/>
    </dgm:pt>
    <dgm:pt modelId="{852A0F3C-9781-4648-9456-8CE8A25E04AE}" type="pres">
      <dgm:prSet presAssocID="{050F641C-8960-4A9C-8FC2-36F5B51B0ECC}" presName="tx1" presStyleLbl="revTx" presStyleIdx="1" presStyleCnt="7"/>
      <dgm:spPr/>
    </dgm:pt>
    <dgm:pt modelId="{6F780590-8E25-4C89-98FA-A4A5D8A1DA30}" type="pres">
      <dgm:prSet presAssocID="{050F641C-8960-4A9C-8FC2-36F5B51B0ECC}" presName="vert1" presStyleCnt="0"/>
      <dgm:spPr/>
    </dgm:pt>
    <dgm:pt modelId="{7AE2BC40-8A4E-49F2-A1AB-112C950DC75F}" type="pres">
      <dgm:prSet presAssocID="{FCE88065-B7E6-402B-BB76-2BCDA33C11AD}" presName="thickLine" presStyleLbl="alignNode1" presStyleIdx="2" presStyleCnt="7"/>
      <dgm:spPr/>
    </dgm:pt>
    <dgm:pt modelId="{24B754A7-C7E5-4F1B-9143-344E7FF95DE6}" type="pres">
      <dgm:prSet presAssocID="{FCE88065-B7E6-402B-BB76-2BCDA33C11AD}" presName="horz1" presStyleCnt="0"/>
      <dgm:spPr/>
    </dgm:pt>
    <dgm:pt modelId="{17C35C9F-BA98-4EAA-8D75-36C64DBFBF8A}" type="pres">
      <dgm:prSet presAssocID="{FCE88065-B7E6-402B-BB76-2BCDA33C11AD}" presName="tx1" presStyleLbl="revTx" presStyleIdx="2" presStyleCnt="7"/>
      <dgm:spPr/>
    </dgm:pt>
    <dgm:pt modelId="{8905BD65-04C0-4E32-B24E-3C1E69E37CCB}" type="pres">
      <dgm:prSet presAssocID="{FCE88065-B7E6-402B-BB76-2BCDA33C11AD}" presName="vert1" presStyleCnt="0"/>
      <dgm:spPr/>
    </dgm:pt>
    <dgm:pt modelId="{9B289BB5-5084-4429-B702-CF80DAB1806F}" type="pres">
      <dgm:prSet presAssocID="{BC97129F-032D-485C-B4F6-431AFB39B26E}" presName="thickLine" presStyleLbl="alignNode1" presStyleIdx="3" presStyleCnt="7"/>
      <dgm:spPr/>
    </dgm:pt>
    <dgm:pt modelId="{1391DB54-B315-4448-AB40-82C54140688B}" type="pres">
      <dgm:prSet presAssocID="{BC97129F-032D-485C-B4F6-431AFB39B26E}" presName="horz1" presStyleCnt="0"/>
      <dgm:spPr/>
    </dgm:pt>
    <dgm:pt modelId="{0EBC6D8A-F579-40D1-8B4B-6EC491549597}" type="pres">
      <dgm:prSet presAssocID="{BC97129F-032D-485C-B4F6-431AFB39B26E}" presName="tx1" presStyleLbl="revTx" presStyleIdx="3" presStyleCnt="7"/>
      <dgm:spPr/>
    </dgm:pt>
    <dgm:pt modelId="{CCFBA7FB-8678-4F57-BBA7-0F0B3AF65234}" type="pres">
      <dgm:prSet presAssocID="{BC97129F-032D-485C-B4F6-431AFB39B26E}" presName="vert1" presStyleCnt="0"/>
      <dgm:spPr/>
    </dgm:pt>
    <dgm:pt modelId="{961DE4CE-41C1-4DAA-8641-17EAE2E775D9}" type="pres">
      <dgm:prSet presAssocID="{1219EF4B-824A-48EE-BAFF-E3EC4858D74B}" presName="thickLine" presStyleLbl="alignNode1" presStyleIdx="4" presStyleCnt="7"/>
      <dgm:spPr/>
    </dgm:pt>
    <dgm:pt modelId="{01EE22C0-BD79-4B13-BB79-0F858C15F9B2}" type="pres">
      <dgm:prSet presAssocID="{1219EF4B-824A-48EE-BAFF-E3EC4858D74B}" presName="horz1" presStyleCnt="0"/>
      <dgm:spPr/>
    </dgm:pt>
    <dgm:pt modelId="{012D024D-4EA6-4090-B00A-7F92B7C59309}" type="pres">
      <dgm:prSet presAssocID="{1219EF4B-824A-48EE-BAFF-E3EC4858D74B}" presName="tx1" presStyleLbl="revTx" presStyleIdx="4" presStyleCnt="7"/>
      <dgm:spPr/>
    </dgm:pt>
    <dgm:pt modelId="{5EFBBCAE-2056-4D9A-A605-6D315E752F17}" type="pres">
      <dgm:prSet presAssocID="{1219EF4B-824A-48EE-BAFF-E3EC4858D74B}" presName="vert1" presStyleCnt="0"/>
      <dgm:spPr/>
    </dgm:pt>
    <dgm:pt modelId="{B8BD9380-7B5E-4D4A-AFCF-78A719B7D4BA}" type="pres">
      <dgm:prSet presAssocID="{52031B6B-B513-4FCB-9446-FDCF55E02B19}" presName="thickLine" presStyleLbl="alignNode1" presStyleIdx="5" presStyleCnt="7"/>
      <dgm:spPr/>
    </dgm:pt>
    <dgm:pt modelId="{CDFD7A63-ED79-4976-A362-17E0563A4563}" type="pres">
      <dgm:prSet presAssocID="{52031B6B-B513-4FCB-9446-FDCF55E02B19}" presName="horz1" presStyleCnt="0"/>
      <dgm:spPr/>
    </dgm:pt>
    <dgm:pt modelId="{BE735FD5-AF2A-4D3E-B7FA-D6D12A9BCE71}" type="pres">
      <dgm:prSet presAssocID="{52031B6B-B513-4FCB-9446-FDCF55E02B19}" presName="tx1" presStyleLbl="revTx" presStyleIdx="5" presStyleCnt="7"/>
      <dgm:spPr/>
    </dgm:pt>
    <dgm:pt modelId="{0D06D12D-2F0C-43FC-8FC0-2AE44584F6B5}" type="pres">
      <dgm:prSet presAssocID="{52031B6B-B513-4FCB-9446-FDCF55E02B19}" presName="vert1" presStyleCnt="0"/>
      <dgm:spPr/>
    </dgm:pt>
    <dgm:pt modelId="{CD45CF4F-4831-463D-B249-B5C81DDB25AD}" type="pres">
      <dgm:prSet presAssocID="{FC3C18AA-0071-467C-85A3-ADB179ED62CB}" presName="thickLine" presStyleLbl="alignNode1" presStyleIdx="6" presStyleCnt="7"/>
      <dgm:spPr/>
    </dgm:pt>
    <dgm:pt modelId="{7DA680D8-E15C-4C2B-9300-526634F5335D}" type="pres">
      <dgm:prSet presAssocID="{FC3C18AA-0071-467C-85A3-ADB179ED62CB}" presName="horz1" presStyleCnt="0"/>
      <dgm:spPr/>
    </dgm:pt>
    <dgm:pt modelId="{687AE339-767A-4374-88BD-4CBD6634CF06}" type="pres">
      <dgm:prSet presAssocID="{FC3C18AA-0071-467C-85A3-ADB179ED62CB}" presName="tx1" presStyleLbl="revTx" presStyleIdx="6" presStyleCnt="7" custScaleY="105763" custLinFactNeighborX="932" custLinFactNeighborY="0"/>
      <dgm:spPr/>
    </dgm:pt>
    <dgm:pt modelId="{63D1CAD1-2EEB-4677-A87B-27318B05D4AA}" type="pres">
      <dgm:prSet presAssocID="{FC3C18AA-0071-467C-85A3-ADB179ED62CB}" presName="vert1" presStyleCnt="0"/>
      <dgm:spPr/>
    </dgm:pt>
  </dgm:ptLst>
  <dgm:cxnLst>
    <dgm:cxn modelId="{89468F12-C929-4509-809F-84A3AFE3FADE}" type="presOf" srcId="{0C492E89-A486-443C-B729-94AB7AC2F134}" destId="{57497CC7-303D-4BD0-8326-425E3AA5BE72}" srcOrd="0" destOrd="0" presId="urn:microsoft.com/office/officeart/2008/layout/LinedList#2"/>
    <dgm:cxn modelId="{4384CE17-99C5-47F0-991D-1015E51E4C67}" srcId="{EAC02866-A4E7-4256-8E55-C2FBEABF0E59}" destId="{0C492E89-A486-443C-B729-94AB7AC2F134}" srcOrd="0" destOrd="0" parTransId="{B50DC53A-21CD-4297-A9EE-8D14D0BA6BE1}" sibTransId="{D58E73DF-9277-4166-A535-D925D10037D1}"/>
    <dgm:cxn modelId="{6B5DFB1A-F103-483B-81C7-32C8BC327E47}" type="presOf" srcId="{050F641C-8960-4A9C-8FC2-36F5B51B0ECC}" destId="{852A0F3C-9781-4648-9456-8CE8A25E04AE}" srcOrd="0" destOrd="0" presId="urn:microsoft.com/office/officeart/2008/layout/LinedList#2"/>
    <dgm:cxn modelId="{9C52FA23-AC4D-42FB-9B4E-3D629BC2FB3B}" srcId="{EAC02866-A4E7-4256-8E55-C2FBEABF0E59}" destId="{BC97129F-032D-485C-B4F6-431AFB39B26E}" srcOrd="3" destOrd="0" parTransId="{F5588EE5-AA4B-4046-8972-EF5A8A1D9575}" sibTransId="{E0D398EA-5B56-4177-96FA-FC8B70ADE3DE}"/>
    <dgm:cxn modelId="{51C10436-7E42-4F8E-A21A-61B3F93DB908}" type="presOf" srcId="{FCE88065-B7E6-402B-BB76-2BCDA33C11AD}" destId="{17C35C9F-BA98-4EAA-8D75-36C64DBFBF8A}" srcOrd="0" destOrd="0" presId="urn:microsoft.com/office/officeart/2008/layout/LinedList#2"/>
    <dgm:cxn modelId="{54FE233B-9A63-4C6E-9A02-6C3519308C7E}" type="presOf" srcId="{EAC02866-A4E7-4256-8E55-C2FBEABF0E59}" destId="{EA923D29-554F-4C5A-923D-C7653DA53379}" srcOrd="0" destOrd="0" presId="urn:microsoft.com/office/officeart/2008/layout/LinedList#2"/>
    <dgm:cxn modelId="{EADDAC3D-0FF5-4EC2-89AF-1D760DEF04E9}" type="presOf" srcId="{52031B6B-B513-4FCB-9446-FDCF55E02B19}" destId="{BE735FD5-AF2A-4D3E-B7FA-D6D12A9BCE71}" srcOrd="0" destOrd="0" presId="urn:microsoft.com/office/officeart/2008/layout/LinedList#2"/>
    <dgm:cxn modelId="{27A25466-E2FA-424E-AC36-9BC58BCF7E2A}" type="presOf" srcId="{BC97129F-032D-485C-B4F6-431AFB39B26E}" destId="{0EBC6D8A-F579-40D1-8B4B-6EC491549597}" srcOrd="0" destOrd="0" presId="urn:microsoft.com/office/officeart/2008/layout/LinedList#2"/>
    <dgm:cxn modelId="{ABAEDF68-DBFA-406C-9800-C155D2B8E833}" srcId="{EAC02866-A4E7-4256-8E55-C2FBEABF0E59}" destId="{1219EF4B-824A-48EE-BAFF-E3EC4858D74B}" srcOrd="4" destOrd="0" parTransId="{AD51BD44-EC5D-4656-A699-95FD2292E4D0}" sibTransId="{3D171AF1-43B8-4B39-A32B-7438EB6C7713}"/>
    <dgm:cxn modelId="{4BE30772-8EB8-402B-870B-34A2DDD50E73}" srcId="{EAC02866-A4E7-4256-8E55-C2FBEABF0E59}" destId="{FCE88065-B7E6-402B-BB76-2BCDA33C11AD}" srcOrd="2" destOrd="0" parTransId="{C5756D47-2071-499E-93EC-0D85DF6C5834}" sibTransId="{71BED7F4-2310-4C74-8515-7F4B4C0AD13D}"/>
    <dgm:cxn modelId="{3D369D7F-7EDE-4472-9860-EC540060ABD2}" type="presOf" srcId="{FC3C18AA-0071-467C-85A3-ADB179ED62CB}" destId="{687AE339-767A-4374-88BD-4CBD6634CF06}" srcOrd="0" destOrd="0" presId="urn:microsoft.com/office/officeart/2008/layout/LinedList#2"/>
    <dgm:cxn modelId="{2E5E66B7-8F01-4C58-A537-D2643BA8CE3F}" srcId="{EAC02866-A4E7-4256-8E55-C2FBEABF0E59}" destId="{FC3C18AA-0071-467C-85A3-ADB179ED62CB}" srcOrd="6" destOrd="0" parTransId="{2FD41042-3EC4-4096-8EBF-151868FA58E3}" sibTransId="{BB82D31E-2E95-40B8-94B3-FF825369E07C}"/>
    <dgm:cxn modelId="{F9F6D6BB-F8AA-4031-87A3-99F67A85A7F4}" srcId="{EAC02866-A4E7-4256-8E55-C2FBEABF0E59}" destId="{52031B6B-B513-4FCB-9446-FDCF55E02B19}" srcOrd="5" destOrd="0" parTransId="{E8542440-4FE7-43DE-A0B4-EF81E45FA88F}" sibTransId="{F27499DB-976E-4B72-8C1F-775FE6F71D5C}"/>
    <dgm:cxn modelId="{652C7BC1-9700-44DB-ABD1-1A903A53069C}" type="presOf" srcId="{1219EF4B-824A-48EE-BAFF-E3EC4858D74B}" destId="{012D024D-4EA6-4090-B00A-7F92B7C59309}" srcOrd="0" destOrd="0" presId="urn:microsoft.com/office/officeart/2008/layout/LinedList#2"/>
    <dgm:cxn modelId="{1A9A03C7-5C41-4B65-A080-D1E77BDF847B}" srcId="{EAC02866-A4E7-4256-8E55-C2FBEABF0E59}" destId="{050F641C-8960-4A9C-8FC2-36F5B51B0ECC}" srcOrd="1" destOrd="0" parTransId="{0DD8445E-9FD6-4C63-A394-22EE69C5FEF0}" sibTransId="{4A2CB43D-722C-4B87-8852-3EC3A4DC4487}"/>
    <dgm:cxn modelId="{FDDBF2CB-4DAF-44C1-8C03-4787283B77A9}" type="presParOf" srcId="{EA923D29-554F-4C5A-923D-C7653DA53379}" destId="{4AAEBE7C-F9AA-4E99-AF23-8A068E9DACBF}" srcOrd="0" destOrd="0" presId="urn:microsoft.com/office/officeart/2008/layout/LinedList#2"/>
    <dgm:cxn modelId="{AAADE833-4BA7-4ABA-8C80-659905D6813A}" type="presParOf" srcId="{EA923D29-554F-4C5A-923D-C7653DA53379}" destId="{875DAB2A-C146-47F6-A231-526600DEB5BA}" srcOrd="1" destOrd="0" presId="urn:microsoft.com/office/officeart/2008/layout/LinedList#2"/>
    <dgm:cxn modelId="{59A8D355-8CAD-42CB-9B44-A6E58916B52A}" type="presParOf" srcId="{875DAB2A-C146-47F6-A231-526600DEB5BA}" destId="{57497CC7-303D-4BD0-8326-425E3AA5BE72}" srcOrd="0" destOrd="0" presId="urn:microsoft.com/office/officeart/2008/layout/LinedList#2"/>
    <dgm:cxn modelId="{41DDA59F-F144-4553-9770-857C1AB6F517}" type="presParOf" srcId="{875DAB2A-C146-47F6-A231-526600DEB5BA}" destId="{75C5C1A5-D167-4598-A3F2-EC65F8A6A0E8}" srcOrd="1" destOrd="0" presId="urn:microsoft.com/office/officeart/2008/layout/LinedList#2"/>
    <dgm:cxn modelId="{238688F3-352F-4508-9929-4433DD9D8A24}" type="presParOf" srcId="{EA923D29-554F-4C5A-923D-C7653DA53379}" destId="{5173F2BF-1123-438E-B851-08A28D479B33}" srcOrd="2" destOrd="0" presId="urn:microsoft.com/office/officeart/2008/layout/LinedList#2"/>
    <dgm:cxn modelId="{79797460-E916-4279-98D1-5E1F732B33BD}" type="presParOf" srcId="{EA923D29-554F-4C5A-923D-C7653DA53379}" destId="{7BBE703E-C942-4D8F-94C4-3A68A29DD3B6}" srcOrd="3" destOrd="0" presId="urn:microsoft.com/office/officeart/2008/layout/LinedList#2"/>
    <dgm:cxn modelId="{E7E24B56-BEB3-488A-9BF8-98DD3F6DABFB}" type="presParOf" srcId="{7BBE703E-C942-4D8F-94C4-3A68A29DD3B6}" destId="{852A0F3C-9781-4648-9456-8CE8A25E04AE}" srcOrd="0" destOrd="0" presId="urn:microsoft.com/office/officeart/2008/layout/LinedList#2"/>
    <dgm:cxn modelId="{0CCEB0E6-EE1F-4CF8-984A-5C2EB410EDA3}" type="presParOf" srcId="{7BBE703E-C942-4D8F-94C4-3A68A29DD3B6}" destId="{6F780590-8E25-4C89-98FA-A4A5D8A1DA30}" srcOrd="1" destOrd="0" presId="urn:microsoft.com/office/officeart/2008/layout/LinedList#2"/>
    <dgm:cxn modelId="{46E64BC1-8493-4F49-93EA-7AF8004504B3}" type="presParOf" srcId="{EA923D29-554F-4C5A-923D-C7653DA53379}" destId="{7AE2BC40-8A4E-49F2-A1AB-112C950DC75F}" srcOrd="4" destOrd="0" presId="urn:microsoft.com/office/officeart/2008/layout/LinedList#2"/>
    <dgm:cxn modelId="{A985A6FB-AEA4-4D53-B9AE-1249DB9D19A5}" type="presParOf" srcId="{EA923D29-554F-4C5A-923D-C7653DA53379}" destId="{24B754A7-C7E5-4F1B-9143-344E7FF95DE6}" srcOrd="5" destOrd="0" presId="urn:microsoft.com/office/officeart/2008/layout/LinedList#2"/>
    <dgm:cxn modelId="{573F0E92-B5A2-462F-AFEA-F24A8773FEE1}" type="presParOf" srcId="{24B754A7-C7E5-4F1B-9143-344E7FF95DE6}" destId="{17C35C9F-BA98-4EAA-8D75-36C64DBFBF8A}" srcOrd="0" destOrd="0" presId="urn:microsoft.com/office/officeart/2008/layout/LinedList#2"/>
    <dgm:cxn modelId="{295378AB-ACA0-4176-BFC6-1EA8B1CE0437}" type="presParOf" srcId="{24B754A7-C7E5-4F1B-9143-344E7FF95DE6}" destId="{8905BD65-04C0-4E32-B24E-3C1E69E37CCB}" srcOrd="1" destOrd="0" presId="urn:microsoft.com/office/officeart/2008/layout/LinedList#2"/>
    <dgm:cxn modelId="{A074BA15-19A8-46B4-BBB9-938EC57484DA}" type="presParOf" srcId="{EA923D29-554F-4C5A-923D-C7653DA53379}" destId="{9B289BB5-5084-4429-B702-CF80DAB1806F}" srcOrd="6" destOrd="0" presId="urn:microsoft.com/office/officeart/2008/layout/LinedList#2"/>
    <dgm:cxn modelId="{2F83619F-15C7-458A-80DD-AB5FDF3CA48E}" type="presParOf" srcId="{EA923D29-554F-4C5A-923D-C7653DA53379}" destId="{1391DB54-B315-4448-AB40-82C54140688B}" srcOrd="7" destOrd="0" presId="urn:microsoft.com/office/officeart/2008/layout/LinedList#2"/>
    <dgm:cxn modelId="{8C39C4ED-49D3-4F7B-8627-37CF54574B9E}" type="presParOf" srcId="{1391DB54-B315-4448-AB40-82C54140688B}" destId="{0EBC6D8A-F579-40D1-8B4B-6EC491549597}" srcOrd="0" destOrd="0" presId="urn:microsoft.com/office/officeart/2008/layout/LinedList#2"/>
    <dgm:cxn modelId="{786DA811-4B5E-46B9-8AB4-E3D5AF0083AB}" type="presParOf" srcId="{1391DB54-B315-4448-AB40-82C54140688B}" destId="{CCFBA7FB-8678-4F57-BBA7-0F0B3AF65234}" srcOrd="1" destOrd="0" presId="urn:microsoft.com/office/officeart/2008/layout/LinedList#2"/>
    <dgm:cxn modelId="{426C2103-5C91-4FC9-BAB3-6F4D75FE45C0}" type="presParOf" srcId="{EA923D29-554F-4C5A-923D-C7653DA53379}" destId="{961DE4CE-41C1-4DAA-8641-17EAE2E775D9}" srcOrd="8" destOrd="0" presId="urn:microsoft.com/office/officeart/2008/layout/LinedList#2"/>
    <dgm:cxn modelId="{CF6C8D04-F72C-4744-8F18-43B471FCD070}" type="presParOf" srcId="{EA923D29-554F-4C5A-923D-C7653DA53379}" destId="{01EE22C0-BD79-4B13-BB79-0F858C15F9B2}" srcOrd="9" destOrd="0" presId="urn:microsoft.com/office/officeart/2008/layout/LinedList#2"/>
    <dgm:cxn modelId="{3FCCDDD8-AA2B-4E0C-ADEE-B2B3F7B69C3F}" type="presParOf" srcId="{01EE22C0-BD79-4B13-BB79-0F858C15F9B2}" destId="{012D024D-4EA6-4090-B00A-7F92B7C59309}" srcOrd="0" destOrd="0" presId="urn:microsoft.com/office/officeart/2008/layout/LinedList#2"/>
    <dgm:cxn modelId="{B9832CEC-57C2-42AF-A2A7-90E45099E750}" type="presParOf" srcId="{01EE22C0-BD79-4B13-BB79-0F858C15F9B2}" destId="{5EFBBCAE-2056-4D9A-A605-6D315E752F17}" srcOrd="1" destOrd="0" presId="urn:microsoft.com/office/officeart/2008/layout/LinedList#2"/>
    <dgm:cxn modelId="{AD16B143-70F3-4845-84BD-DBDF300D140C}" type="presParOf" srcId="{EA923D29-554F-4C5A-923D-C7653DA53379}" destId="{B8BD9380-7B5E-4D4A-AFCF-78A719B7D4BA}" srcOrd="10" destOrd="0" presId="urn:microsoft.com/office/officeart/2008/layout/LinedList#2"/>
    <dgm:cxn modelId="{C34C4159-05A4-4EF8-A383-DA73851B94E1}" type="presParOf" srcId="{EA923D29-554F-4C5A-923D-C7653DA53379}" destId="{CDFD7A63-ED79-4976-A362-17E0563A4563}" srcOrd="11" destOrd="0" presId="urn:microsoft.com/office/officeart/2008/layout/LinedList#2"/>
    <dgm:cxn modelId="{B3D18B3C-130B-4530-9FC4-5566CA931248}" type="presParOf" srcId="{CDFD7A63-ED79-4976-A362-17E0563A4563}" destId="{BE735FD5-AF2A-4D3E-B7FA-D6D12A9BCE71}" srcOrd="0" destOrd="0" presId="urn:microsoft.com/office/officeart/2008/layout/LinedList#2"/>
    <dgm:cxn modelId="{FA4032AD-6310-448C-BA83-B545D7E66EE7}" type="presParOf" srcId="{CDFD7A63-ED79-4976-A362-17E0563A4563}" destId="{0D06D12D-2F0C-43FC-8FC0-2AE44584F6B5}" srcOrd="1" destOrd="0" presId="urn:microsoft.com/office/officeart/2008/layout/LinedList#2"/>
    <dgm:cxn modelId="{56A64F9B-A4E4-4D87-9052-77532FC5D9B7}" type="presParOf" srcId="{EA923D29-554F-4C5A-923D-C7653DA53379}" destId="{CD45CF4F-4831-463D-B249-B5C81DDB25AD}" srcOrd="12" destOrd="0" presId="urn:microsoft.com/office/officeart/2008/layout/LinedList#2"/>
    <dgm:cxn modelId="{294CB211-8A9D-43F6-BA39-6F07D49FA335}" type="presParOf" srcId="{EA923D29-554F-4C5A-923D-C7653DA53379}" destId="{7DA680D8-E15C-4C2B-9300-526634F5335D}" srcOrd="13" destOrd="0" presId="urn:microsoft.com/office/officeart/2008/layout/LinedList#2"/>
    <dgm:cxn modelId="{C64ED0A6-1500-4C6A-AB40-6F4E427DDD24}" type="presParOf" srcId="{7DA680D8-E15C-4C2B-9300-526634F5335D}" destId="{687AE339-767A-4374-88BD-4CBD6634CF06}" srcOrd="0" destOrd="0" presId="urn:microsoft.com/office/officeart/2008/layout/LinedList#2"/>
    <dgm:cxn modelId="{808A06AA-3A29-4F20-B036-93304845E983}" type="presParOf" srcId="{7DA680D8-E15C-4C2B-9300-526634F5335D}" destId="{63D1CAD1-2EEB-4677-A87B-27318B05D4AA}" srcOrd="1" destOrd="0" presId="urn:microsoft.com/office/officeart/2008/layout/Lined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36EB-7919-4EB9-A3C2-5F34C7AAC972}">
      <dsp:nvSpPr>
        <dsp:cNvPr id="0" name=""/>
        <dsp:cNvSpPr/>
      </dsp:nvSpPr>
      <dsp:spPr>
        <a:xfrm>
          <a:off x="0" y="1549"/>
          <a:ext cx="6244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EF29F-F2D8-4E4D-A571-2E6116D04888}">
      <dsp:nvSpPr>
        <dsp:cNvPr id="0" name=""/>
        <dsp:cNvSpPr/>
      </dsp:nvSpPr>
      <dsp:spPr>
        <a:xfrm>
          <a:off x="0" y="0"/>
          <a:ext cx="6244509" cy="1239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u="sng" kern="1200" dirty="0"/>
            <a:t>The Civil Rights Act of 1866 </a:t>
          </a:r>
          <a:endParaRPr lang="en-US" sz="3600" kern="1200" dirty="0"/>
        </a:p>
      </dsp:txBody>
      <dsp:txXfrm>
        <a:off x="0" y="0"/>
        <a:ext cx="6244509" cy="1239292"/>
      </dsp:txXfrm>
    </dsp:sp>
    <dsp:sp modelId="{5B7ECA0C-662C-4955-B2C8-41F5E8B43D62}">
      <dsp:nvSpPr>
        <dsp:cNvPr id="0" name=""/>
        <dsp:cNvSpPr/>
      </dsp:nvSpPr>
      <dsp:spPr>
        <a:xfrm>
          <a:off x="0" y="1240842"/>
          <a:ext cx="6244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48471-3C23-4D6E-A5E9-CE9097774A39}">
      <dsp:nvSpPr>
        <dsp:cNvPr id="0" name=""/>
        <dsp:cNvSpPr/>
      </dsp:nvSpPr>
      <dsp:spPr>
        <a:xfrm>
          <a:off x="0" y="1309369"/>
          <a:ext cx="6244509" cy="1780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u="sng" kern="1200" dirty="0"/>
            <a:t>Plessy v. Ferguson</a:t>
          </a:r>
          <a:r>
            <a:rPr lang="en-US" sz="3600" u="sng" kern="1200" dirty="0"/>
            <a:t> (1896)</a:t>
          </a:r>
          <a:r>
            <a:rPr lang="en-US" sz="3600" kern="1200" dirty="0"/>
            <a:t>: </a:t>
          </a:r>
        </a:p>
      </dsp:txBody>
      <dsp:txXfrm>
        <a:off x="0" y="1309369"/>
        <a:ext cx="6244509" cy="1780799"/>
      </dsp:txXfrm>
    </dsp:sp>
    <dsp:sp modelId="{A4716033-EDBC-49A0-BB7D-4153333E17A0}">
      <dsp:nvSpPr>
        <dsp:cNvPr id="0" name=""/>
        <dsp:cNvSpPr/>
      </dsp:nvSpPr>
      <dsp:spPr>
        <a:xfrm>
          <a:off x="0" y="2463761"/>
          <a:ext cx="6244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4E14E-143B-407F-80BF-3111D0621D40}">
      <dsp:nvSpPr>
        <dsp:cNvPr id="0" name=""/>
        <dsp:cNvSpPr/>
      </dsp:nvSpPr>
      <dsp:spPr>
        <a:xfrm>
          <a:off x="0" y="2523769"/>
          <a:ext cx="6244509" cy="225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u="sng" kern="1200" dirty="0"/>
            <a:t>Home Owners’ Loan Corporation</a:t>
          </a:r>
          <a:r>
            <a:rPr lang="en-US" sz="3600" kern="1200" dirty="0"/>
            <a:t> </a:t>
          </a:r>
          <a:r>
            <a:rPr lang="en-US" sz="3600" u="sng" kern="1200" dirty="0"/>
            <a:t>and Redlining (1933)</a:t>
          </a:r>
          <a:r>
            <a:rPr lang="en-US" sz="3600" kern="1200" dirty="0"/>
            <a:t> </a:t>
          </a:r>
        </a:p>
      </dsp:txBody>
      <dsp:txXfrm>
        <a:off x="0" y="2523769"/>
        <a:ext cx="6244509" cy="2256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EBE7C-F9AA-4E99-AF23-8A068E9DACBF}">
      <dsp:nvSpPr>
        <dsp:cNvPr id="0" name=""/>
        <dsp:cNvSpPr/>
      </dsp:nvSpPr>
      <dsp:spPr>
        <a:xfrm>
          <a:off x="0" y="1763"/>
          <a:ext cx="1165864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497CC7-303D-4BD0-8326-425E3AA5BE72}">
      <dsp:nvSpPr>
        <dsp:cNvPr id="0" name=""/>
        <dsp:cNvSpPr/>
      </dsp:nvSpPr>
      <dsp:spPr>
        <a:xfrm>
          <a:off x="0" y="1763"/>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Race</a:t>
          </a:r>
          <a:endParaRPr lang="en-US" sz="3600" kern="1200" dirty="0"/>
        </a:p>
      </dsp:txBody>
      <dsp:txXfrm>
        <a:off x="0" y="1763"/>
        <a:ext cx="11658641" cy="794594"/>
      </dsp:txXfrm>
    </dsp:sp>
    <dsp:sp modelId="{5173F2BF-1123-438E-B851-08A28D479B33}">
      <dsp:nvSpPr>
        <dsp:cNvPr id="0" name=""/>
        <dsp:cNvSpPr/>
      </dsp:nvSpPr>
      <dsp:spPr>
        <a:xfrm>
          <a:off x="0" y="796358"/>
          <a:ext cx="116586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2A0F3C-9781-4648-9456-8CE8A25E04AE}">
      <dsp:nvSpPr>
        <dsp:cNvPr id="0" name=""/>
        <dsp:cNvSpPr/>
      </dsp:nvSpPr>
      <dsp:spPr>
        <a:xfrm>
          <a:off x="0" y="796358"/>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Color</a:t>
          </a:r>
          <a:endParaRPr lang="en-US" sz="3600" kern="1200" dirty="0"/>
        </a:p>
      </dsp:txBody>
      <dsp:txXfrm>
        <a:off x="0" y="796358"/>
        <a:ext cx="11658641" cy="794594"/>
      </dsp:txXfrm>
    </dsp:sp>
    <dsp:sp modelId="{7AE2BC40-8A4E-49F2-A1AB-112C950DC75F}">
      <dsp:nvSpPr>
        <dsp:cNvPr id="0" name=""/>
        <dsp:cNvSpPr/>
      </dsp:nvSpPr>
      <dsp:spPr>
        <a:xfrm>
          <a:off x="0" y="1590952"/>
          <a:ext cx="1165864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C35C9F-BA98-4EAA-8D75-36C64DBFBF8A}">
      <dsp:nvSpPr>
        <dsp:cNvPr id="0" name=""/>
        <dsp:cNvSpPr/>
      </dsp:nvSpPr>
      <dsp:spPr>
        <a:xfrm>
          <a:off x="0" y="1590952"/>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Sex (gender)</a:t>
          </a:r>
          <a:endParaRPr lang="en-US" sz="3600" kern="1200" dirty="0"/>
        </a:p>
      </dsp:txBody>
      <dsp:txXfrm>
        <a:off x="0" y="1590952"/>
        <a:ext cx="11658641" cy="794594"/>
      </dsp:txXfrm>
    </dsp:sp>
    <dsp:sp modelId="{9B289BB5-5084-4429-B702-CF80DAB1806F}">
      <dsp:nvSpPr>
        <dsp:cNvPr id="0" name=""/>
        <dsp:cNvSpPr/>
      </dsp:nvSpPr>
      <dsp:spPr>
        <a:xfrm>
          <a:off x="0" y="2385547"/>
          <a:ext cx="1165864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BC6D8A-F579-40D1-8B4B-6EC491549597}">
      <dsp:nvSpPr>
        <dsp:cNvPr id="0" name=""/>
        <dsp:cNvSpPr/>
      </dsp:nvSpPr>
      <dsp:spPr>
        <a:xfrm>
          <a:off x="0" y="2385547"/>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Religion</a:t>
          </a:r>
          <a:endParaRPr lang="en-US" sz="3600" kern="1200" dirty="0"/>
        </a:p>
      </dsp:txBody>
      <dsp:txXfrm>
        <a:off x="0" y="2385547"/>
        <a:ext cx="11658641" cy="794594"/>
      </dsp:txXfrm>
    </dsp:sp>
    <dsp:sp modelId="{961DE4CE-41C1-4DAA-8641-17EAE2E775D9}">
      <dsp:nvSpPr>
        <dsp:cNvPr id="0" name=""/>
        <dsp:cNvSpPr/>
      </dsp:nvSpPr>
      <dsp:spPr>
        <a:xfrm>
          <a:off x="0" y="3180141"/>
          <a:ext cx="1165864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2D024D-4EA6-4090-B00A-7F92B7C59309}">
      <dsp:nvSpPr>
        <dsp:cNvPr id="0" name=""/>
        <dsp:cNvSpPr/>
      </dsp:nvSpPr>
      <dsp:spPr>
        <a:xfrm>
          <a:off x="0" y="3180141"/>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National Origin</a:t>
          </a:r>
          <a:endParaRPr lang="en-US" sz="3600" kern="1200" dirty="0"/>
        </a:p>
      </dsp:txBody>
      <dsp:txXfrm>
        <a:off x="0" y="3180141"/>
        <a:ext cx="11658641" cy="794594"/>
      </dsp:txXfrm>
    </dsp:sp>
    <dsp:sp modelId="{B8BD9380-7B5E-4D4A-AFCF-78A719B7D4BA}">
      <dsp:nvSpPr>
        <dsp:cNvPr id="0" name=""/>
        <dsp:cNvSpPr/>
      </dsp:nvSpPr>
      <dsp:spPr>
        <a:xfrm>
          <a:off x="0" y="3974735"/>
          <a:ext cx="1165864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E735FD5-AF2A-4D3E-B7FA-D6D12A9BCE71}">
      <dsp:nvSpPr>
        <dsp:cNvPr id="0" name=""/>
        <dsp:cNvSpPr/>
      </dsp:nvSpPr>
      <dsp:spPr>
        <a:xfrm>
          <a:off x="0" y="3974735"/>
          <a:ext cx="11658641" cy="79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Disability</a:t>
          </a:r>
          <a:endParaRPr lang="en-US" sz="3600" kern="1200" dirty="0"/>
        </a:p>
      </dsp:txBody>
      <dsp:txXfrm>
        <a:off x="0" y="3974735"/>
        <a:ext cx="11658641" cy="794594"/>
      </dsp:txXfrm>
    </dsp:sp>
    <dsp:sp modelId="{CD45CF4F-4831-463D-B249-B5C81DDB25AD}">
      <dsp:nvSpPr>
        <dsp:cNvPr id="0" name=""/>
        <dsp:cNvSpPr/>
      </dsp:nvSpPr>
      <dsp:spPr>
        <a:xfrm>
          <a:off x="0" y="4769330"/>
          <a:ext cx="116586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7AE339-767A-4374-88BD-4CBD6634CF06}">
      <dsp:nvSpPr>
        <dsp:cNvPr id="0" name=""/>
        <dsp:cNvSpPr/>
      </dsp:nvSpPr>
      <dsp:spPr>
        <a:xfrm>
          <a:off x="11385" y="4769330"/>
          <a:ext cx="11647255" cy="8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u="sng" kern="1200" dirty="0"/>
            <a:t>Familial Status</a:t>
          </a:r>
          <a:endParaRPr lang="en-US" sz="3600" kern="1200" dirty="0"/>
        </a:p>
      </dsp:txBody>
      <dsp:txXfrm>
        <a:off x="11385" y="4769330"/>
        <a:ext cx="11647255" cy="8403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1">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shape xmlns:r="http://schemas.openxmlformats.org/officeDocument/2006/relationships" r:blip="">
      <dgm:adjLst/>
    </dgm:shape>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shape xmlns:r="http://schemas.openxmlformats.org/officeDocument/2006/relationships" r:blip="">
          <dgm:adjLst/>
        </dgm:shap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shape xmlns:r="http://schemas.openxmlformats.org/officeDocument/2006/relationships" r:blip="">
            <dgm:adjLst/>
          </dgm:shape>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shape xmlns:r="http://schemas.openxmlformats.org/officeDocument/2006/relationships" r:blip="">
                <dgm:adjLst/>
              </dgm:shape>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shape xmlns:r="http://schemas.openxmlformats.org/officeDocument/2006/relationships" r:blip="">
                  <dgm:adjLst/>
                </dgm:shape>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presOf/>
                <dgm:forEach name="Name26" axis="ch" ptType="node">
                  <dgm:layoutNode name="horz3">
                    <dgm:shape xmlns:r="http://schemas.openxmlformats.org/officeDocument/2006/relationships" r:blip="">
                      <dgm:adjLst/>
                    </dgm:shape>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shape xmlns:r="http://schemas.openxmlformats.org/officeDocument/2006/relationships" r:blip="">
                        <dgm:adjLst/>
                      </dgm:shape>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presOf/>
                      <dgm:forEach name="Name33" axis="ch" ptType="node">
                        <dgm:layoutNode name="horz4">
                          <dgm:shape xmlns:r="http://schemas.openxmlformats.org/officeDocument/2006/relationships" r:blip="">
                            <dgm:adjLst/>
                          </dgm:shape>
                          <dgm:layoutNode name="horzSpace4">
                            <dgm:alg type="sp"/>
                            <dgm:shape xmlns:r="http://schemas.openxmlformats.org/officeDocument/2006/relationships" r:blip="">
                              <dgm:adjLst/>
                            </dgm:shape>
                            <dgm:presOf/>
                          </dgm:layoutNode>
                          <dgm:layoutNode name="tx4" styleLbl="revTx">
                            <dgm:alg type="tx">
                              <dgm:param type="parTxLTRAlign" val="l"/>
                              <dgm:param type="parTxRTLAlign" val="r"/>
                              <dgm:param type="txAnchorVert" val="t"/>
                            </dgm:alg>
                            <dgm:shape xmlns:r="http://schemas.openxmlformats.org/officeDocument/2006/relationships" type="rect" r:blip="">
                              <dgm:adjLst/>
                            </dgm:shape>
                            <dgm:varLst>
                              <dgm:bulletEnabled val="1"/>
                            </dgm:varLst>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presOf/>
                        </dgm:layoutNode>
                      </dgm:forEach>
                    </dgm:layoutNode>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presOf/>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presOf/>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choose name="Name4">
          <dgm:if name="Name5" func="var" arg="dir" op="equ" val="norm">
            <dgm:alg type="lin">
              <dgm:param type="linDir" val="fromL"/>
              <dgm:param type="nodeVertAlign" val="t"/>
            </dgm:alg>
          </dgm:if>
          <dgm:else name="Name6">
            <dgm:alg type="lin">
              <dgm:param type="linDir" val="fromR"/>
              <dgm:param type="nodeVertAlign" val="t"/>
            </dgm:alg>
          </dgm:else>
        </dgm:choos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2">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shape xmlns:r="http://schemas.openxmlformats.org/officeDocument/2006/relationships" r:blip="">
      <dgm:adjLst/>
    </dgm:shape>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shape xmlns:r="http://schemas.openxmlformats.org/officeDocument/2006/relationships" r:blip="">
          <dgm:adjLst/>
        </dgm:shap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shape xmlns:r="http://schemas.openxmlformats.org/officeDocument/2006/relationships" r:blip="">
            <dgm:adjLst/>
          </dgm:shape>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shape xmlns:r="http://schemas.openxmlformats.org/officeDocument/2006/relationships" r:blip="">
                <dgm:adjLst/>
              </dgm:shape>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shape xmlns:r="http://schemas.openxmlformats.org/officeDocument/2006/relationships" r:blip="">
                  <dgm:adjLst/>
                </dgm:shape>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presOf/>
                <dgm:forEach name="Name26" axis="ch" ptType="node">
                  <dgm:layoutNode name="horz3">
                    <dgm:shape xmlns:r="http://schemas.openxmlformats.org/officeDocument/2006/relationships" r:blip="">
                      <dgm:adjLst/>
                    </dgm:shape>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shape xmlns:r="http://schemas.openxmlformats.org/officeDocument/2006/relationships" r:blip="">
                        <dgm:adjLst/>
                      </dgm:shape>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presOf/>
                      <dgm:forEach name="Name33" axis="ch" ptType="node">
                        <dgm:layoutNode name="horz4">
                          <dgm:shape xmlns:r="http://schemas.openxmlformats.org/officeDocument/2006/relationships" r:blip="">
                            <dgm:adjLst/>
                          </dgm:shape>
                          <dgm:layoutNode name="horzSpace4">
                            <dgm:alg type="sp"/>
                            <dgm:shape xmlns:r="http://schemas.openxmlformats.org/officeDocument/2006/relationships" r:blip="">
                              <dgm:adjLst/>
                            </dgm:shape>
                            <dgm:presOf/>
                          </dgm:layoutNode>
                          <dgm:layoutNode name="tx4" styleLbl="revTx">
                            <dgm:alg type="tx">
                              <dgm:param type="parTxLTRAlign" val="l"/>
                              <dgm:param type="parTxRTLAlign" val="r"/>
                              <dgm:param type="txAnchorVert" val="t"/>
                            </dgm:alg>
                            <dgm:shape xmlns:r="http://schemas.openxmlformats.org/officeDocument/2006/relationships" type="rect" r:blip="">
                              <dgm:adjLst/>
                            </dgm:shape>
                            <dgm:varLst>
                              <dgm:bulletEnabled val="1"/>
                            </dgm:varLst>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presOf/>
                        </dgm:layoutNode>
                      </dgm:forEach>
                    </dgm:layoutNode>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presOf/>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presOf/>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choose name="Name4">
          <dgm:if name="Name5" func="var" arg="dir" op="equ" val="norm">
            <dgm:alg type="lin">
              <dgm:param type="linDir" val="fromL"/>
              <dgm:param type="nodeVertAlign" val="t"/>
            </dgm:alg>
          </dgm:if>
          <dgm:else name="Name6">
            <dgm:alg type="lin">
              <dgm:param type="linDir" val="fromR"/>
              <dgm:param type="nodeVertAlign" val="t"/>
            </dgm:alg>
          </dgm:else>
        </dgm:choos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433475-F181-4872-9AD8-58BB4AB6870E}"/>
              </a:ext>
            </a:extLst>
          </p:cNvPr>
          <p:cNvSpPr>
            <a:spLocks noGrp="1"/>
          </p:cNvSpPr>
          <p:nvPr>
            <p:ph type="hdr" sz="quarter"/>
          </p:nvPr>
        </p:nvSpPr>
        <p:spPr>
          <a:xfrm>
            <a:off x="0" y="0"/>
            <a:ext cx="3037840" cy="466434"/>
          </a:xfrm>
          <a:prstGeom prst="rect">
            <a:avLst/>
          </a:prstGeom>
        </p:spPr>
        <p:txBody>
          <a:bodyPr vert="horz" lIns="93177" tIns="46589" rIns="93177" bIns="46589" numCol="1" rtlCol="0"/>
          <a:lstStyle>
            <a:lvl1pPr algn="l">
              <a:defRPr sz="1200"/>
            </a:lvl1pPr>
          </a:lstStyle>
          <a:p>
            <a:endParaRPr lang="en-US" dirty="0"/>
          </a:p>
        </p:txBody>
      </p:sp>
      <p:sp>
        <p:nvSpPr>
          <p:cNvPr id="3" name="Date Placeholder 2">
            <a:extLst>
              <a:ext uri="{FF2B5EF4-FFF2-40B4-BE49-F238E27FC236}">
                <a16:creationId xmlns:a16="http://schemas.microsoft.com/office/drawing/2014/main" id="{FDE4010E-641E-4490-B9D3-913E5E10C3E3}"/>
              </a:ext>
            </a:extLst>
          </p:cNvPr>
          <p:cNvSpPr>
            <a:spLocks noGrp="1"/>
          </p:cNvSpPr>
          <p:nvPr>
            <p:ph type="dt" sz="quarter" idx="1"/>
          </p:nvPr>
        </p:nvSpPr>
        <p:spPr>
          <a:xfrm>
            <a:off x="3970938" y="0"/>
            <a:ext cx="3037840" cy="466434"/>
          </a:xfrm>
          <a:prstGeom prst="rect">
            <a:avLst/>
          </a:prstGeom>
        </p:spPr>
        <p:txBody>
          <a:bodyPr vert="horz" lIns="93177" tIns="46589" rIns="93177" bIns="46589" numCol="1" rtlCol="0"/>
          <a:lstStyle>
            <a:lvl1pPr algn="r">
              <a:defRPr sz="1200"/>
            </a:lvl1pPr>
          </a:lstStyle>
          <a:p>
            <a:fld id="{2D5B3669-399A-4E63-9E6E-B53C71ACEA88}" type="datetimeFigureOut">
              <a:rPr lang="en-US" smtClean="0"/>
              <a:t>9/15/2022</a:t>
            </a:fld>
            <a:endParaRPr lang="en-US" dirty="0"/>
          </a:p>
        </p:txBody>
      </p:sp>
      <p:sp>
        <p:nvSpPr>
          <p:cNvPr id="4" name="Footer Placeholder 3">
            <a:extLst>
              <a:ext uri="{FF2B5EF4-FFF2-40B4-BE49-F238E27FC236}">
                <a16:creationId xmlns:a16="http://schemas.microsoft.com/office/drawing/2014/main" id="{1E13EB32-491F-4B36-8991-BB5DD381392A}"/>
              </a:ext>
            </a:extLst>
          </p:cNvPr>
          <p:cNvSpPr>
            <a:spLocks noGrp="1"/>
          </p:cNvSpPr>
          <p:nvPr>
            <p:ph type="ftr" sz="quarter" idx="2"/>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88A4483-4E4B-4926-94A1-CE3D8BE039C7}"/>
              </a:ext>
            </a:extLst>
          </p:cNvPr>
          <p:cNvSpPr>
            <a:spLocks noGrp="1"/>
          </p:cNvSpPr>
          <p:nvPr>
            <p:ph type="sldNum" sz="quarter" idx="3"/>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3F4243F3-4547-4AA0-900E-9C9533E1CF3B}" type="slidenum">
              <a:rPr lang="en-US" smtClean="0"/>
              <a:t>‹#›</a:t>
            </a:fld>
            <a:endParaRPr lang="en-US" dirty="0"/>
          </a:p>
        </p:txBody>
      </p:sp>
    </p:spTree>
    <p:extLst>
      <p:ext uri="{BB962C8B-B14F-4D97-AF65-F5344CB8AC3E}">
        <p14:creationId xmlns:p14="http://schemas.microsoft.com/office/powerpoint/2010/main" val="861389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numCol="1"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numCol="1" rtlCol="0"/>
          <a:lstStyle>
            <a:lvl1pPr algn="r">
              <a:defRPr sz="1200"/>
            </a:lvl1pPr>
          </a:lstStyle>
          <a:p>
            <a:fld id="{CA482B89-301A-4A2B-8109-F90F71CD0DFB}" type="datetimeFigureOut">
              <a:rPr lang="en-US" smtClean="0"/>
              <a:t>9/15/2022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numCol="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B1149B48-4936-48FA-862A-E9BEDE79C7FB}" type="slidenum">
              <a:rPr lang="en-US" smtClean="0"/>
              <a:t>‹#›</a:t>
            </a:fld>
            <a:endParaRPr lang="en-US" dirty="0"/>
          </a:p>
        </p:txBody>
      </p:sp>
    </p:spTree>
    <p:extLst>
      <p:ext uri="{BB962C8B-B14F-4D97-AF65-F5344CB8AC3E}">
        <p14:creationId xmlns:p14="http://schemas.microsoft.com/office/powerpoint/2010/main" val="1316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1</a:t>
            </a:fld>
            <a:endParaRPr lang="en-US" dirty="0"/>
          </a:p>
        </p:txBody>
      </p:sp>
    </p:spTree>
    <p:extLst>
      <p:ext uri="{BB962C8B-B14F-4D97-AF65-F5344CB8AC3E}">
        <p14:creationId xmlns:p14="http://schemas.microsoft.com/office/powerpoint/2010/main" val="214974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B1149B48-4936-48FA-862A-E9BEDE79C7FB}" type="slidenum">
              <a:rPr lang="en-US" smtClean="0"/>
              <a:t>52</a:t>
            </a:fld>
            <a:endParaRPr lang="en-US" dirty="0"/>
          </a:p>
        </p:txBody>
      </p:sp>
    </p:spTree>
    <p:extLst>
      <p:ext uri="{BB962C8B-B14F-4D97-AF65-F5344CB8AC3E}">
        <p14:creationId xmlns:p14="http://schemas.microsoft.com/office/powerpoint/2010/main" val="207702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9C5789CE-836E-B042-843F-5605E41F5001}" type="slidenum">
              <a:rPr lang="en-US" smtClean="0"/>
              <a:t>54</a:t>
            </a:fld>
            <a:endParaRPr lang="en-US" dirty="0"/>
          </a:p>
        </p:txBody>
      </p:sp>
    </p:spTree>
    <p:extLst>
      <p:ext uri="{BB962C8B-B14F-4D97-AF65-F5344CB8AC3E}">
        <p14:creationId xmlns:p14="http://schemas.microsoft.com/office/powerpoint/2010/main" val="39172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2</a:t>
            </a:fld>
            <a:endParaRPr lang="en-US" dirty="0"/>
          </a:p>
        </p:txBody>
      </p:sp>
    </p:spTree>
    <p:extLst>
      <p:ext uri="{BB962C8B-B14F-4D97-AF65-F5344CB8AC3E}">
        <p14:creationId xmlns:p14="http://schemas.microsoft.com/office/powerpoint/2010/main" val="179616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3</a:t>
            </a:fld>
            <a:endParaRPr lang="en-US" dirty="0"/>
          </a:p>
        </p:txBody>
      </p:sp>
    </p:spTree>
    <p:extLst>
      <p:ext uri="{BB962C8B-B14F-4D97-AF65-F5344CB8AC3E}">
        <p14:creationId xmlns:p14="http://schemas.microsoft.com/office/powerpoint/2010/main" val="257422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171450" indent="-171450">
              <a:buFont typeface="Wingdings" panose="05000000000000000000" pitchFamily="2" charset="2"/>
              <a:buChar char="§"/>
            </a:pPr>
            <a:r>
              <a:rPr lang="en-US" dirty="0"/>
              <a:t>Mississippi Senator Rankin insisted the GI bill be administered by the individual states in lieu of the federal government</a:t>
            </a:r>
          </a:p>
          <a:p>
            <a:pPr marL="171450" indent="-171450">
              <a:buFont typeface="Wingdings" panose="05000000000000000000" pitchFamily="2" charset="2"/>
              <a:buChar char="§"/>
            </a:pPr>
            <a:r>
              <a:rPr lang="en-US" dirty="0"/>
              <a:t>Used his position as chair of the House Veteran’s Committee to do so.  He was known to openly oppose desegregation, interracial marriage and proposed legislation to detain, segregate and deport Japanese Americans during WWII</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4</a:t>
            </a:fld>
            <a:endParaRPr lang="en-US" dirty="0"/>
          </a:p>
        </p:txBody>
      </p:sp>
    </p:spTree>
    <p:extLst>
      <p:ext uri="{BB962C8B-B14F-4D97-AF65-F5344CB8AC3E}">
        <p14:creationId xmlns:p14="http://schemas.microsoft.com/office/powerpoint/2010/main" val="176999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5</a:t>
            </a:fld>
            <a:endParaRPr lang="en-US" dirty="0"/>
          </a:p>
        </p:txBody>
      </p:sp>
    </p:spTree>
    <p:extLst>
      <p:ext uri="{BB962C8B-B14F-4D97-AF65-F5344CB8AC3E}">
        <p14:creationId xmlns:p14="http://schemas.microsoft.com/office/powerpoint/2010/main" val="343767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Q&amp;A</a:t>
            </a:r>
          </a:p>
        </p:txBody>
      </p:sp>
      <p:sp>
        <p:nvSpPr>
          <p:cNvPr id="4" name="Slide Number Placeholder 3"/>
          <p:cNvSpPr>
            <a:spLocks noGrp="1"/>
          </p:cNvSpPr>
          <p:nvPr>
            <p:ph type="sldNum" sz="quarter" idx="5"/>
          </p:nvPr>
        </p:nvSpPr>
        <p:spPr/>
        <p:txBody>
          <a:bodyPr numCol="1"/>
          <a:lstStyle/>
          <a:p>
            <a:fld id="{B1149B48-4936-48FA-862A-E9BEDE79C7FB}" type="slidenum">
              <a:rPr lang="en-US" smtClean="0"/>
              <a:t>17</a:t>
            </a:fld>
            <a:endParaRPr lang="en-US" dirty="0"/>
          </a:p>
        </p:txBody>
      </p:sp>
    </p:spTree>
    <p:extLst>
      <p:ext uri="{BB962C8B-B14F-4D97-AF65-F5344CB8AC3E}">
        <p14:creationId xmlns:p14="http://schemas.microsoft.com/office/powerpoint/2010/main" val="220913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20</a:t>
            </a:fld>
            <a:endParaRPr lang="en-US" dirty="0"/>
          </a:p>
        </p:txBody>
      </p:sp>
    </p:spTree>
    <p:extLst>
      <p:ext uri="{BB962C8B-B14F-4D97-AF65-F5344CB8AC3E}">
        <p14:creationId xmlns:p14="http://schemas.microsoft.com/office/powerpoint/2010/main" val="57298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31</a:t>
            </a:fld>
            <a:endParaRPr lang="en-US" dirty="0"/>
          </a:p>
        </p:txBody>
      </p:sp>
    </p:spTree>
    <p:extLst>
      <p:ext uri="{BB962C8B-B14F-4D97-AF65-F5344CB8AC3E}">
        <p14:creationId xmlns:p14="http://schemas.microsoft.com/office/powerpoint/2010/main" val="64548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1149B48-4936-48FA-862A-E9BEDE79C7FB}" type="slidenum">
              <a:rPr lang="en-US" smtClean="0"/>
              <a:t>51</a:t>
            </a:fld>
            <a:endParaRPr lang="en-US" dirty="0"/>
          </a:p>
        </p:txBody>
      </p:sp>
    </p:spTree>
    <p:extLst>
      <p:ext uri="{BB962C8B-B14F-4D97-AF65-F5344CB8AC3E}">
        <p14:creationId xmlns:p14="http://schemas.microsoft.com/office/powerpoint/2010/main" val="339223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numCol="1"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numCol="1"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numCol="1"/>
          <a:lstStyle/>
          <a:p>
            <a:pPr algn="r"/>
            <a:fld id="{1449AA12-8195-4182-A7AC-2E7E59DFBDAF}" type="datetimeFigureOut">
              <a:rPr lang="en-US" smtClean="0"/>
              <a:pPr algn="r"/>
              <a:t>9/15/2022</a:t>
            </a:fld>
            <a:endParaRPr lang="en-US" dirty="0"/>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numCol="1"/>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Tree>
    <p:extLst>
      <p:ext uri="{BB962C8B-B14F-4D97-AF65-F5344CB8AC3E}">
        <p14:creationId xmlns:p14="http://schemas.microsoft.com/office/powerpoint/2010/main" val="140834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numCol="1"/>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numCol="1"/>
          <a:lstStyle/>
          <a:p>
            <a:endParaRPr lang="en-US" dirty="0"/>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166382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numCol="1"/>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numCol="1"/>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numCol="1"/>
          <a:lstStyle/>
          <a:p>
            <a:endParaRPr lang="en-US" dirty="0"/>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59295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numCol="1"/>
          <a:lstStyle/>
          <a:p>
            <a:endParaRPr lang="en-US" dirty="0"/>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41458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numCol="1"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numCol="1"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numCol="1"/>
          <a:lstStyle/>
          <a:p>
            <a:endParaRPr lang="en-US" dirty="0"/>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Tree>
    <p:extLst>
      <p:ext uri="{BB962C8B-B14F-4D97-AF65-F5344CB8AC3E}">
        <p14:creationId xmlns:p14="http://schemas.microsoft.com/office/powerpoint/2010/main" val="171872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numCol="1"/>
          <a:lstStyle/>
          <a:p>
            <a:endParaRPr lang="en-US" dirty="0"/>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192483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numCol="1"/>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numCol="1"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numCol="1"/>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numCol="1"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numCol="1"/>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numCol="1"/>
          <a:lstStyle/>
          <a:p>
            <a:endParaRPr lang="en-US" dirty="0"/>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82019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numCol="1"/>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numCol="1"/>
          <a:lstStyle/>
          <a:p>
            <a:endParaRPr lang="en-US" dirty="0"/>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236351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numCol="1"/>
          <a:lstStyle/>
          <a:p>
            <a:endParaRPr lang="en-US" dirty="0"/>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22209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numCol="1"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numCol="1">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numCol="1"/>
          <a:lstStyle/>
          <a:p>
            <a:endParaRPr lang="en-US" dirty="0"/>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242589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numCol="1"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numCol="1"/>
          <a:lstStyle/>
          <a:p>
            <a:fld id="{1449AA12-8195-4182-A7AC-2E7E59DFBDAF}" type="datetimeFigureOut">
              <a:rPr lang="en-US" smtClean="0"/>
              <a:t>9/15/2022</a:t>
            </a:fld>
            <a:endParaRPr lang="en-US" dirty="0"/>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numCol="1"/>
          <a:lstStyle/>
          <a:p>
            <a:endParaRPr lang="en-US" dirty="0"/>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numCol="1"/>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19947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numCol="1"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numCol="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numCol="1" rtlCol="0" anchor="ctr"/>
          <a:lstStyle>
            <a:lvl1pPr algn="r">
              <a:defRPr sz="1100">
                <a:solidFill>
                  <a:schemeClr val="tx1">
                    <a:tint val="75000"/>
                  </a:schemeClr>
                </a:solidFill>
              </a:defRPr>
            </a:lvl1pPr>
          </a:lstStyle>
          <a:p>
            <a:fld id="{1449AA12-8195-4182-A7AC-2E7E59DFBDAF}" type="datetimeFigureOut">
              <a:rPr lang="en-US" smtClean="0"/>
              <a:pPr/>
              <a:t>9/15/2022</a:t>
            </a:fld>
            <a:endParaRPr lang="en-US" dirty="0"/>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numCol="1"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numCol="1" rtlCol="0" anchor="ctr"/>
          <a:lstStyle>
            <a:lvl1pPr algn="r">
              <a:defRPr sz="1100">
                <a:solidFill>
                  <a:schemeClr val="tx1">
                    <a:tint val="75000"/>
                  </a:schemeClr>
                </a:solidFill>
              </a:defRPr>
            </a:lvl1pPr>
          </a:lstStyle>
          <a:p>
            <a:fld id="{14DFC975-2FD7-44A5-9E78-ECBA46156075}" type="slidenum">
              <a:rPr lang="en-US" smtClean="0"/>
              <a:pPr/>
              <a:t>‹#›</a:t>
            </a:fld>
            <a:endParaRPr lang="en-US" dirty="0"/>
          </a:p>
        </p:txBody>
      </p:sp>
    </p:spTree>
    <p:extLst>
      <p:ext uri="{BB962C8B-B14F-4D97-AF65-F5344CB8AC3E}">
        <p14:creationId xmlns:p14="http://schemas.microsoft.com/office/powerpoint/2010/main" val="3659385064"/>
      </p:ext>
    </p:extLst>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mortgagecalculator.org/helpful-advice/fair-housing.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vashcraft@fmhousing.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ngimg.com/download/38138"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ngimg.com/download/38138"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uthiepower.com/generator-inspection-checklis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uthiepower.com/generator-inspection-checklis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gagenewark.com/sermon/with-liberty-and-justice-for-all-gods-justic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artupguys.net/how-to-choose-the-right-process-management-software/"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gbtmap.org/equality-maps/profile_state/WV"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photostyle.com/handwriting/d/discrimination.htm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jphotostyle.com/handwriting/d/discrimination.htm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stockphoto.com/photo/approved-tick-rubber-stamp-gm515831646-8562305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ogoblink.com/human-rights-logo-competi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eepublic.com/poster-and-art/2391840-equality"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epublic.com/poster-and-art/2391840-equality"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tnews.utoledo.edu/index.php/02_04_2014/seats-still-available-in-culture-building-institute-diversity-certificate-program"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tnews.utoledo.edu/index.php/02_04_2014/seats-still-available-in-culture-building-institute-diversity-certificate-program"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eamstime.com/stock-illustration-exempt-red-rubber-stamp-white-print-impress-overprint-image68402259"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reamstime.com/stock-illustration-exempt-red-rubber-stamp-white-print-impress-overprint-image68402259"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awstudies.com/article/What-All-Law-Students-Need-to-Know-about-Disability-Rights/"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s://provemyfloridacase.com/disability-discrimination-synopsis/"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nytimes.com/2017/08/24/upshot/how-redlinings-racist-effects-lasted-for-decades.html" TargetMode="Externa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hyperlink" Target="https://ashleypaskerwd.weebly.com/types-of-segregationdiscrimination.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rovemyfloridacase.com/disability-discrimination-synopsis/"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s://www.lawstudies.com/article/What-All-Law-Students-Need-to-Know-about-Disability-Rights/"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ru.edu/news/103116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dalechumbley/7687696690/" TargetMode="External"/><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hyperlink" Target="https://pngimg.com/download/50727"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rnucopia-inc.org/emotional-support-dogs-in-the-workplace-for-employees-with-disabilities/" TargetMode="External"/><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hyperlink" Target="http://www.dnswm.org/webinar-dos-and-donts-of-assistance-animals/" TargetMode="Externa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hyperlink" Target="http://la7del17inenglish.blogspot.com/2012/08/food-pyramid.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a7del17inenglish.blogspot.com/2012/08/food-pyramid.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beccablogs.com/"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ngall.com/denied-stamp-png"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ublicdomainpictures.net/view-image.php?picture=area-riservata&amp;image=3285"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ublicdomainpictures.net/view-image.php?picture=area-riservata&amp;image=3285"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eoplemattersglobal.com/news/diversity/companies-in-asia-underperforms-on-lgbtq-inclusion-and-diversity-education-29594"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logs.ed.ac.uk/bulletin-magazine/2020/06/30/reflecting-on-an-unusual-pride-month/"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lawdublin.com/uncategorized/estate-planning-for-blended-families/"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a7del17inenglish.blogspot.com/2012/08/food-pyramid.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qns.com/story/2017/01/06/cdpap-keeps-elderly-disabled-control-home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ngall.com/advertising-png/download/13086"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stockphoto.com/photo/approved-tick-rubber-stamp-gm515831646-85623051"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sutori.com/story/desegregation-of-public-schools-in-virginia--NcUQZSL2UTrzzyqar4gtS7Ej"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6MyiatgRqiE" TargetMode="External"/><Relationship Id="rId5" Type="http://schemas.openxmlformats.org/officeDocument/2006/relationships/image" Target="../media/image9.jpg"/><Relationship Id="rId4" Type="http://schemas.openxmlformats.org/officeDocument/2006/relationships/hyperlink" Target="https://www.huffingtonpost.com/2015/03/19/whites-only-stickers-austin_n_6904296.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westernsafetysign.com/collections/loto-lock-out-tag-out/filter-by-keyword-lock-out-signs"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Complaints_office_03@hu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dentalcarenailsea.co.uk/complaints-procedure/" TargetMode="External"/><Relationship Id="rId4" Type="http://schemas.openxmlformats.org/officeDocument/2006/relationships/image" Target="../media/image44.jpg"/></Relationships>
</file>

<file path=ppt/slides/_rels/slide52.xml.rels><?xml version="1.0" encoding="UTF-8" standalone="yes"?>
<Relationships xmlns="http://schemas.openxmlformats.org/package/2006/relationships"><Relationship Id="rId3" Type="http://schemas.openxmlformats.org/officeDocument/2006/relationships/hyperlink" Target="http://www.hrc.wv.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echiners.blogspot.com/2017/05/how-to-achieve-service-quality.html" TargetMode="External"/><Relationship Id="rId5" Type="http://schemas.openxmlformats.org/officeDocument/2006/relationships/image" Target="../media/image45.jpg"/><Relationship Id="rId4" Type="http://schemas.openxmlformats.org/officeDocument/2006/relationships/hyperlink" Target="mailto:tnichols@fmhousing.com"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ngall.com/thank-you-p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uliasfinalproject2015.weebly.com/civil-rights-movement.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38" name="Picture 3">
            <a:extLst>
              <a:ext uri="{FF2B5EF4-FFF2-40B4-BE49-F238E27FC236}">
                <a16:creationId xmlns:a16="http://schemas.microsoft.com/office/drawing/2014/main" id="{1C19B06C-D6CF-4E77-9C64-D59F3F0038CA}"/>
              </a:ext>
            </a:extLst>
          </p:cNvPr>
          <p:cNvPicPr>
            <a:picLocks noChangeAspect="1"/>
          </p:cNvPicPr>
          <p:nvPr/>
        </p:nvPicPr>
        <p:blipFill rotWithShape="1">
          <a:blip r:embed="rId3"/>
          <a:srcRect l="28249" r="27276" b="2"/>
          <a:stretch/>
        </p:blipFill>
        <p:spPr>
          <a:xfrm>
            <a:off x="-10893" y="24714"/>
            <a:ext cx="5104833" cy="6857990"/>
          </a:xfrm>
          <a:prstGeom prst="rect">
            <a:avLst/>
          </a:prstGeom>
        </p:spPr>
      </p:pic>
      <p:sp>
        <p:nvSpPr>
          <p:cNvPr id="47" name="Rectangle 46">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49" name="Rectangle 48">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2" name="Title 1">
            <a:extLst>
              <a:ext uri="{FF2B5EF4-FFF2-40B4-BE49-F238E27FC236}">
                <a16:creationId xmlns:a16="http://schemas.microsoft.com/office/drawing/2014/main" id="{44686AFC-DE6D-4C85-9539-B96FDCD71223}"/>
              </a:ext>
            </a:extLst>
          </p:cNvPr>
          <p:cNvSpPr>
            <a:spLocks noGrp="1"/>
          </p:cNvSpPr>
          <p:nvPr>
            <p:ph type="ctrTitle"/>
          </p:nvPr>
        </p:nvSpPr>
        <p:spPr>
          <a:xfrm>
            <a:off x="5181600" y="367970"/>
            <a:ext cx="6904621" cy="1716477"/>
          </a:xfrm>
        </p:spPr>
        <p:txBody>
          <a:bodyPr numCol="1">
            <a:noAutofit/>
          </a:bodyPr>
          <a:lstStyle/>
          <a:p>
            <a:pPr algn="ctr"/>
            <a:r>
              <a:rPr lang="en-US" sz="5500" dirty="0"/>
              <a:t>The Fair </a:t>
            </a:r>
            <a:br>
              <a:rPr lang="en-US" sz="5500" dirty="0"/>
            </a:br>
            <a:r>
              <a:rPr lang="en-US" sz="5500" dirty="0"/>
              <a:t>Housing Act</a:t>
            </a:r>
          </a:p>
        </p:txBody>
      </p:sp>
      <p:sp>
        <p:nvSpPr>
          <p:cNvPr id="3" name="Subtitle 2">
            <a:extLst>
              <a:ext uri="{FF2B5EF4-FFF2-40B4-BE49-F238E27FC236}">
                <a16:creationId xmlns:a16="http://schemas.microsoft.com/office/drawing/2014/main" id="{F640756D-4BA8-4675-8DBB-859326EA519A}"/>
              </a:ext>
            </a:extLst>
          </p:cNvPr>
          <p:cNvSpPr>
            <a:spLocks noGrp="1"/>
          </p:cNvSpPr>
          <p:nvPr>
            <p:ph type="subTitle" idx="1"/>
          </p:nvPr>
        </p:nvSpPr>
        <p:spPr>
          <a:xfrm>
            <a:off x="5294168" y="2084447"/>
            <a:ext cx="6613813" cy="3843665"/>
          </a:xfrm>
        </p:spPr>
        <p:txBody>
          <a:bodyPr numCol="1">
            <a:normAutofit/>
          </a:bodyPr>
          <a:lstStyle/>
          <a:p>
            <a:pPr>
              <a:lnSpc>
                <a:spcPct val="100000"/>
              </a:lnSpc>
              <a:spcBef>
                <a:spcPts val="600"/>
              </a:spcBef>
            </a:pPr>
            <a:r>
              <a:rPr lang="en-US" sz="2800" dirty="0"/>
              <a:t>Vickie Ashcraft, </a:t>
            </a:r>
          </a:p>
          <a:p>
            <a:pPr>
              <a:lnSpc>
                <a:spcPct val="100000"/>
              </a:lnSpc>
              <a:spcBef>
                <a:spcPts val="600"/>
              </a:spcBef>
            </a:pPr>
            <a:r>
              <a:rPr lang="en-US" sz="2800" dirty="0"/>
              <a:t>Fair Housing Education &amp; </a:t>
            </a:r>
          </a:p>
          <a:p>
            <a:pPr>
              <a:lnSpc>
                <a:spcPct val="100000"/>
              </a:lnSpc>
              <a:spcBef>
                <a:spcPts val="600"/>
              </a:spcBef>
            </a:pPr>
            <a:r>
              <a:rPr lang="en-US" sz="2800" dirty="0"/>
              <a:t>Outreach Coordinator</a:t>
            </a:r>
          </a:p>
          <a:p>
            <a:pPr>
              <a:lnSpc>
                <a:spcPct val="100000"/>
              </a:lnSpc>
              <a:spcBef>
                <a:spcPts val="600"/>
              </a:spcBef>
            </a:pPr>
            <a:r>
              <a:rPr lang="en-US" sz="2800" dirty="0"/>
              <a:t>The Fairmont-Morgantown Housing Authority</a:t>
            </a:r>
          </a:p>
          <a:p>
            <a:pPr>
              <a:lnSpc>
                <a:spcPct val="100000"/>
              </a:lnSpc>
              <a:spcBef>
                <a:spcPts val="600"/>
              </a:spcBef>
            </a:pPr>
            <a:r>
              <a:rPr lang="en-US" sz="2800" b="1" dirty="0">
                <a:solidFill>
                  <a:srgbClr val="FFFF00"/>
                </a:solidFill>
                <a:hlinkClick r:id="rId4">
                  <a:extLst>
                    <a:ext uri="{A12FA001-AC4F-418D-AE19-62706E023703}">
                      <ahyp:hlinkClr xmlns:ahyp="http://schemas.microsoft.com/office/drawing/2018/hyperlinkcolor" val="tx"/>
                    </a:ext>
                  </a:extLst>
                </a:hlinkClick>
              </a:rPr>
              <a:t>vashcraft@fmhousing.com</a:t>
            </a:r>
            <a:endParaRPr lang="en-US" sz="2800" b="1" dirty="0">
              <a:solidFill>
                <a:srgbClr val="FFFF00"/>
              </a:solidFill>
            </a:endParaRPr>
          </a:p>
          <a:p>
            <a:pPr>
              <a:lnSpc>
                <a:spcPct val="100000"/>
              </a:lnSpc>
              <a:spcBef>
                <a:spcPts val="600"/>
              </a:spcBef>
            </a:pPr>
            <a:r>
              <a:rPr lang="en-US" sz="2800" dirty="0"/>
              <a:t>304-363-0860 ext. 121</a:t>
            </a:r>
          </a:p>
          <a:p>
            <a:pPr>
              <a:lnSpc>
                <a:spcPct val="100000"/>
              </a:lnSpc>
            </a:pPr>
            <a:endParaRPr lang="en-US" sz="600" dirty="0"/>
          </a:p>
          <a:p>
            <a:pPr>
              <a:lnSpc>
                <a:spcPct val="100000"/>
              </a:lnSpc>
            </a:pPr>
            <a:endParaRPr lang="en-US" sz="600" dirty="0"/>
          </a:p>
        </p:txBody>
      </p:sp>
      <p:sp>
        <p:nvSpPr>
          <p:cNvPr id="11" name="Rectangle 10">
            <a:extLst>
              <a:ext uri="{FF2B5EF4-FFF2-40B4-BE49-F238E27FC236}">
                <a16:creationId xmlns:a16="http://schemas.microsoft.com/office/drawing/2014/main" id="{CC0CFF48-A78D-4D75-9708-A8FF87021E68}"/>
              </a:ext>
            </a:extLst>
          </p:cNvPr>
          <p:cNvSpPr/>
          <p:nvPr/>
        </p:nvSpPr>
        <p:spPr>
          <a:xfrm>
            <a:off x="320906" y="5756615"/>
            <a:ext cx="9278475" cy="861774"/>
          </a:xfrm>
          <a:prstGeom prst="rect">
            <a:avLst/>
          </a:prstGeom>
          <a:noFill/>
        </p:spPr>
        <p:txBody>
          <a:bodyPr wrap="square" lIns="91440" tIns="45720" rIns="91440" bIns="45720" numCol="1">
            <a:spAutoFit/>
          </a:bodyPr>
          <a:lstStyle/>
          <a:p>
            <a:r>
              <a:rPr lang="en-US" sz="2500" b="1" u="sng" dirty="0">
                <a:ln w="12700">
                  <a:solidFill>
                    <a:schemeClr val="bg1"/>
                  </a:solidFill>
                  <a:prstDash val="solid"/>
                </a:ln>
                <a:solidFill>
                  <a:srgbClr val="FFFF00"/>
                </a:solidFill>
                <a:effectLst>
                  <a:outerShdw blurRad="41275" dist="20320" dir="1800000" algn="tl" rotWithShape="0">
                    <a:srgbClr val="000000">
                      <a:alpha val="40000"/>
                    </a:srgbClr>
                  </a:outerShdw>
                </a:effectLst>
              </a:rPr>
              <a:t>MISSION</a:t>
            </a:r>
            <a:r>
              <a:rPr lang="en-US" sz="2500" b="1" dirty="0">
                <a:ln w="12700">
                  <a:solidFill>
                    <a:schemeClr val="bg1"/>
                  </a:solidFill>
                  <a:prstDash val="solid"/>
                </a:ln>
                <a:solidFill>
                  <a:srgbClr val="FFFF00"/>
                </a:solidFill>
                <a:effectLst>
                  <a:outerShdw blurRad="41275" dist="20320" dir="1800000" algn="tl" rotWithShape="0">
                    <a:srgbClr val="000000">
                      <a:alpha val="40000"/>
                    </a:srgbClr>
                  </a:outerShdw>
                </a:effectLst>
              </a:rPr>
              <a:t>:  Transforming our communities and empowering people through housing opportunities.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5665" y="4958564"/>
            <a:ext cx="2495533" cy="1899432"/>
          </a:xfrm>
          <a:prstGeom prst="rect">
            <a:avLst/>
          </a:prstGeom>
          <a:ln>
            <a:solidFill>
              <a:schemeClr val="bg1"/>
            </a:solidFill>
          </a:ln>
        </p:spPr>
      </p:pic>
      <p:pic>
        <p:nvPicPr>
          <p:cNvPr id="6" name="Picture 5" descr="Logo  Description automatically generated">
            <a:extLst>
              <a:ext uri="{FF2B5EF4-FFF2-40B4-BE49-F238E27FC236}">
                <a16:creationId xmlns:a16="http://schemas.microsoft.com/office/drawing/2014/main" id="{6E3B8DA1-B771-42BB-9EDE-264498A8271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800310"/>
            <a:ext cx="5078869" cy="4101602"/>
          </a:xfrm>
          <a:prstGeom prst="rect">
            <a:avLst/>
          </a:prstGeom>
        </p:spPr>
      </p:pic>
    </p:spTree>
    <p:extLst>
      <p:ext uri="{BB962C8B-B14F-4D97-AF65-F5344CB8AC3E}">
        <p14:creationId xmlns:p14="http://schemas.microsoft.com/office/powerpoint/2010/main" val="155047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5DBC9-E06D-447A-9659-B8DEEEA7C290}"/>
              </a:ext>
            </a:extLst>
          </p:cNvPr>
          <p:cNvSpPr>
            <a:spLocks noGrp="1"/>
          </p:cNvSpPr>
          <p:nvPr>
            <p:ph type="title"/>
          </p:nvPr>
        </p:nvSpPr>
        <p:spPr>
          <a:xfrm>
            <a:off x="1236518" y="455362"/>
            <a:ext cx="8345632" cy="1421064"/>
          </a:xfrm>
        </p:spPr>
        <p:txBody>
          <a:bodyPr>
            <a:normAutofit/>
          </a:bodyPr>
          <a:lstStyle/>
          <a:p>
            <a:pPr algn="ctr">
              <a:lnSpc>
                <a:spcPct val="90000"/>
              </a:lnSpc>
            </a:pPr>
            <a:r>
              <a:rPr lang="en-US" u="sng" dirty="0"/>
              <a:t>Who Must Comply with the </a:t>
            </a:r>
            <a:br>
              <a:rPr lang="en-US" u="sng" dirty="0"/>
            </a:br>
            <a:r>
              <a:rPr lang="en-US" u="sng" dirty="0"/>
              <a:t>Fair Housing Act?</a:t>
            </a:r>
          </a:p>
        </p:txBody>
      </p:sp>
      <p:sp>
        <p:nvSpPr>
          <p:cNvPr id="3" name="Content Placeholder 2">
            <a:extLst>
              <a:ext uri="{FF2B5EF4-FFF2-40B4-BE49-F238E27FC236}">
                <a16:creationId xmlns:a16="http://schemas.microsoft.com/office/drawing/2014/main" id="{58139C51-F3FF-412D-8A37-FC0656234C49}"/>
              </a:ext>
            </a:extLst>
          </p:cNvPr>
          <p:cNvSpPr>
            <a:spLocks noGrp="1"/>
          </p:cNvSpPr>
          <p:nvPr>
            <p:ph idx="1"/>
          </p:nvPr>
        </p:nvSpPr>
        <p:spPr>
          <a:xfrm>
            <a:off x="778315" y="1562099"/>
            <a:ext cx="7051236" cy="5295902"/>
          </a:xfrm>
        </p:spPr>
        <p:txBody>
          <a:bodyPr>
            <a:normAutofit fontScale="92500" lnSpcReduction="10000"/>
          </a:bodyPr>
          <a:lstStyle/>
          <a:p>
            <a:pPr marL="0" indent="0">
              <a:lnSpc>
                <a:spcPct val="100000"/>
              </a:lnSpc>
              <a:buNone/>
            </a:pPr>
            <a:endParaRPr lang="en-US" sz="1300" u="sng" dirty="0"/>
          </a:p>
          <a:p>
            <a:pPr marL="0" indent="0">
              <a:lnSpc>
                <a:spcPct val="100000"/>
              </a:lnSpc>
              <a:buNone/>
            </a:pPr>
            <a:r>
              <a:rPr lang="en-US" sz="3000" u="sng" dirty="0"/>
              <a:t>Who is Legally Bound to follow the Fair Housing Act?:</a:t>
            </a:r>
          </a:p>
          <a:p>
            <a:pPr marL="0" indent="0">
              <a:lnSpc>
                <a:spcPct val="100000"/>
              </a:lnSpc>
              <a:buNone/>
            </a:pPr>
            <a:endParaRPr lang="en-US" sz="3100" u="sng" dirty="0"/>
          </a:p>
          <a:p>
            <a:pPr marL="457200" indent="-457200">
              <a:lnSpc>
                <a:spcPct val="100000"/>
              </a:lnSpc>
              <a:spcBef>
                <a:spcPts val="500"/>
              </a:spcBef>
              <a:buFont typeface="+mj-lt"/>
              <a:buAutoNum type="arabicPeriod"/>
            </a:pPr>
            <a:r>
              <a:rPr lang="en-US" sz="3500" dirty="0"/>
              <a:t>Anyone:</a:t>
            </a:r>
          </a:p>
          <a:p>
            <a:pPr marL="0" indent="0">
              <a:lnSpc>
                <a:spcPct val="100000"/>
              </a:lnSpc>
              <a:spcBef>
                <a:spcPts val="500"/>
              </a:spcBef>
              <a:buNone/>
            </a:pPr>
            <a:endParaRPr lang="en-US" sz="3500" dirty="0"/>
          </a:p>
          <a:p>
            <a:pPr lvl="3">
              <a:lnSpc>
                <a:spcPct val="100000"/>
              </a:lnSpc>
              <a:spcBef>
                <a:spcPts val="500"/>
              </a:spcBef>
            </a:pPr>
            <a:r>
              <a:rPr lang="en-US" sz="3500" dirty="0"/>
              <a:t>Selling/renting homes</a:t>
            </a:r>
          </a:p>
          <a:p>
            <a:pPr lvl="3">
              <a:lnSpc>
                <a:spcPct val="100000"/>
              </a:lnSpc>
              <a:spcBef>
                <a:spcPts val="500"/>
              </a:spcBef>
            </a:pPr>
            <a:r>
              <a:rPr lang="en-US" sz="3500" dirty="0"/>
              <a:t>Developing/building new homes</a:t>
            </a:r>
          </a:p>
          <a:p>
            <a:pPr lvl="3">
              <a:lnSpc>
                <a:spcPct val="100000"/>
              </a:lnSpc>
              <a:spcBef>
                <a:spcPts val="500"/>
              </a:spcBef>
            </a:pPr>
            <a:r>
              <a:rPr lang="en-US" sz="3500" dirty="0"/>
              <a:t>Lending money for homes (banks/mortgage lenders)</a:t>
            </a:r>
          </a:p>
        </p:txBody>
      </p:sp>
      <p:pic>
        <p:nvPicPr>
          <p:cNvPr id="5" name="Picture 4">
            <a:extLst>
              <a:ext uri="{FF2B5EF4-FFF2-40B4-BE49-F238E27FC236}">
                <a16:creationId xmlns:a16="http://schemas.microsoft.com/office/drawing/2014/main" id="{95B0D6F1-ECB1-4015-BA09-190471425D5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99" r="21419" b="-2"/>
          <a:stretch/>
        </p:blipFill>
        <p:spPr>
          <a:xfrm>
            <a:off x="7760794" y="1541896"/>
            <a:ext cx="3969955" cy="4068634"/>
          </a:xfrm>
          <a:prstGeom prst="rect">
            <a:avLst/>
          </a:prstGeom>
        </p:spPr>
      </p:pic>
      <p:sp>
        <p:nvSpPr>
          <p:cNvPr id="6" name="TextBox 5">
            <a:extLst>
              <a:ext uri="{FF2B5EF4-FFF2-40B4-BE49-F238E27FC236}">
                <a16:creationId xmlns:a16="http://schemas.microsoft.com/office/drawing/2014/main" id="{A75D8D3E-AD41-409E-883D-4B7B15A3D4A2}"/>
              </a:ext>
            </a:extLst>
          </p:cNvPr>
          <p:cNvSpPr txBox="1"/>
          <p:nvPr/>
        </p:nvSpPr>
        <p:spPr>
          <a:xfrm>
            <a:off x="10741977" y="6092795"/>
            <a:ext cx="884863" cy="523220"/>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pngimg.com/download/381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36635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7585-5318-44B5-9647-C9AFA8FF41B7}"/>
              </a:ext>
            </a:extLst>
          </p:cNvPr>
          <p:cNvSpPr>
            <a:spLocks noGrp="1"/>
          </p:cNvSpPr>
          <p:nvPr>
            <p:ph type="title"/>
          </p:nvPr>
        </p:nvSpPr>
        <p:spPr/>
        <p:txBody>
          <a:bodyPr/>
          <a:lstStyle/>
          <a:p>
            <a:pPr algn="ctr"/>
            <a:r>
              <a:rPr lang="en-US" u="sng" dirty="0"/>
              <a:t>Who Must Comply with the</a:t>
            </a:r>
            <a:br>
              <a:rPr lang="en-US" u="sng" dirty="0"/>
            </a:br>
            <a:r>
              <a:rPr lang="en-US" u="sng" dirty="0"/>
              <a:t>Fair Housing Act? (cont’d)</a:t>
            </a:r>
          </a:p>
        </p:txBody>
      </p:sp>
      <p:sp>
        <p:nvSpPr>
          <p:cNvPr id="3" name="Content Placeholder 2">
            <a:extLst>
              <a:ext uri="{FF2B5EF4-FFF2-40B4-BE49-F238E27FC236}">
                <a16:creationId xmlns:a16="http://schemas.microsoft.com/office/drawing/2014/main" id="{13094F00-3C85-4ED6-8CAE-6B9E3AA7052C}"/>
              </a:ext>
            </a:extLst>
          </p:cNvPr>
          <p:cNvSpPr>
            <a:spLocks noGrp="1"/>
          </p:cNvSpPr>
          <p:nvPr>
            <p:ph idx="1"/>
          </p:nvPr>
        </p:nvSpPr>
        <p:spPr>
          <a:xfrm>
            <a:off x="1041400" y="2005780"/>
            <a:ext cx="6988432" cy="4985569"/>
          </a:xfrm>
        </p:spPr>
        <p:txBody>
          <a:bodyPr/>
          <a:lstStyle/>
          <a:p>
            <a:pPr lvl="3">
              <a:lnSpc>
                <a:spcPct val="100000"/>
              </a:lnSpc>
              <a:spcBef>
                <a:spcPts val="500"/>
              </a:spcBef>
            </a:pPr>
            <a:r>
              <a:rPr lang="en-US" sz="3600" dirty="0"/>
              <a:t>Insuring homes (property/hazard insurance)</a:t>
            </a:r>
          </a:p>
          <a:p>
            <a:pPr lvl="3">
              <a:lnSpc>
                <a:spcPct val="100000"/>
              </a:lnSpc>
              <a:spcBef>
                <a:spcPts val="500"/>
              </a:spcBef>
            </a:pPr>
            <a:r>
              <a:rPr lang="en-US" sz="3600" dirty="0"/>
              <a:t>Zoning, municipal services</a:t>
            </a:r>
          </a:p>
          <a:p>
            <a:pPr marL="685800" lvl="3" indent="0">
              <a:lnSpc>
                <a:spcPct val="100000"/>
              </a:lnSpc>
              <a:spcBef>
                <a:spcPts val="500"/>
              </a:spcBef>
              <a:buNone/>
            </a:pPr>
            <a:endParaRPr lang="en-US" sz="3600" dirty="0"/>
          </a:p>
          <a:p>
            <a:pPr marL="457200" indent="-457200">
              <a:lnSpc>
                <a:spcPct val="100000"/>
              </a:lnSpc>
              <a:spcBef>
                <a:spcPts val="500"/>
              </a:spcBef>
              <a:buFont typeface="+mj-lt"/>
              <a:buAutoNum type="arabicPeriod" startAt="2"/>
            </a:pPr>
            <a:r>
              <a:rPr lang="en-US" sz="3600" dirty="0"/>
              <a:t>Anyone in advertising media</a:t>
            </a:r>
          </a:p>
          <a:p>
            <a:pPr marL="0" indent="0">
              <a:buNone/>
            </a:pPr>
            <a:endParaRPr lang="en-US" dirty="0"/>
          </a:p>
        </p:txBody>
      </p:sp>
      <p:pic>
        <p:nvPicPr>
          <p:cNvPr id="4" name="Picture 3">
            <a:extLst>
              <a:ext uri="{FF2B5EF4-FFF2-40B4-BE49-F238E27FC236}">
                <a16:creationId xmlns:a16="http://schemas.microsoft.com/office/drawing/2014/main" id="{7FB75AA8-AC41-4DCF-840F-0EE1BE89A54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99" r="21419" b="-2"/>
          <a:stretch/>
        </p:blipFill>
        <p:spPr>
          <a:xfrm>
            <a:off x="8106032" y="2214913"/>
            <a:ext cx="3765895" cy="3859502"/>
          </a:xfrm>
          <a:prstGeom prst="rect">
            <a:avLst/>
          </a:prstGeom>
        </p:spPr>
      </p:pic>
    </p:spTree>
    <p:extLst>
      <p:ext uri="{BB962C8B-B14F-4D97-AF65-F5344CB8AC3E}">
        <p14:creationId xmlns:p14="http://schemas.microsoft.com/office/powerpoint/2010/main" val="313735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2298B-9ED5-4385-8168-00D574154E55}"/>
              </a:ext>
            </a:extLst>
          </p:cNvPr>
          <p:cNvSpPr>
            <a:spLocks noGrp="1"/>
          </p:cNvSpPr>
          <p:nvPr>
            <p:ph type="title"/>
          </p:nvPr>
        </p:nvSpPr>
        <p:spPr>
          <a:xfrm>
            <a:off x="565151" y="455362"/>
            <a:ext cx="6063338" cy="1151015"/>
          </a:xfrm>
        </p:spPr>
        <p:txBody>
          <a:bodyPr>
            <a:noAutofit/>
          </a:bodyPr>
          <a:lstStyle/>
          <a:p>
            <a:pPr algn="ctr">
              <a:lnSpc>
                <a:spcPct val="90000"/>
              </a:lnSpc>
            </a:pPr>
            <a:r>
              <a:rPr lang="en-US" sz="3600" u="sng" dirty="0"/>
              <a:t>Examples of Who Must Comply</a:t>
            </a:r>
          </a:p>
        </p:txBody>
      </p:sp>
      <p:sp>
        <p:nvSpPr>
          <p:cNvPr id="3" name="Content Placeholder 2">
            <a:extLst>
              <a:ext uri="{FF2B5EF4-FFF2-40B4-BE49-F238E27FC236}">
                <a16:creationId xmlns:a16="http://schemas.microsoft.com/office/drawing/2014/main" id="{3E0093DA-FA95-47C5-85CA-C0783397A8FF}"/>
              </a:ext>
            </a:extLst>
          </p:cNvPr>
          <p:cNvSpPr>
            <a:spLocks noGrp="1"/>
          </p:cNvSpPr>
          <p:nvPr>
            <p:ph idx="1"/>
          </p:nvPr>
        </p:nvSpPr>
        <p:spPr>
          <a:xfrm>
            <a:off x="657421" y="1606377"/>
            <a:ext cx="5928653" cy="5251619"/>
          </a:xfrm>
        </p:spPr>
        <p:txBody>
          <a:bodyPr>
            <a:normAutofit lnSpcReduction="10000"/>
          </a:bodyPr>
          <a:lstStyle/>
          <a:p>
            <a:pPr>
              <a:lnSpc>
                <a:spcPct val="100000"/>
              </a:lnSpc>
            </a:pPr>
            <a:r>
              <a:rPr lang="en-US" sz="3500" dirty="0"/>
              <a:t>Property Owners/Managers</a:t>
            </a:r>
          </a:p>
          <a:p>
            <a:pPr>
              <a:lnSpc>
                <a:spcPct val="100000"/>
              </a:lnSpc>
            </a:pPr>
            <a:r>
              <a:rPr lang="en-US" sz="3500" dirty="0"/>
              <a:t>Maintenance staff</a:t>
            </a:r>
          </a:p>
          <a:p>
            <a:pPr>
              <a:lnSpc>
                <a:spcPct val="100000"/>
              </a:lnSpc>
            </a:pPr>
            <a:r>
              <a:rPr lang="en-US" sz="3500" dirty="0"/>
              <a:t>Real estate brokers/agents</a:t>
            </a:r>
          </a:p>
          <a:p>
            <a:pPr>
              <a:lnSpc>
                <a:spcPct val="100000"/>
              </a:lnSpc>
            </a:pPr>
            <a:r>
              <a:rPr lang="en-US" sz="3500" dirty="0"/>
              <a:t>Homeowners’ Associations, Condo Associations</a:t>
            </a:r>
          </a:p>
          <a:p>
            <a:pPr>
              <a:lnSpc>
                <a:spcPct val="100000"/>
              </a:lnSpc>
            </a:pPr>
            <a:r>
              <a:rPr lang="en-US" sz="3500" dirty="0"/>
              <a:t>Housing Authority staff</a:t>
            </a:r>
          </a:p>
          <a:p>
            <a:pPr>
              <a:lnSpc>
                <a:spcPct val="100000"/>
              </a:lnSpc>
            </a:pPr>
            <a:endParaRPr lang="en-US" sz="1500"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4150EA6F-5163-4D5C-BDBF-7ADC037FEA7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434" r="4679" b="-2"/>
          <a:stretch/>
        </p:blipFill>
        <p:spPr>
          <a:xfrm>
            <a:off x="6628489" y="455362"/>
            <a:ext cx="5387114" cy="5521018"/>
          </a:xfrm>
          <a:prstGeom prst="rect">
            <a:avLst/>
          </a:prstGeom>
        </p:spPr>
      </p:pic>
    </p:spTree>
    <p:extLst>
      <p:ext uri="{BB962C8B-B14F-4D97-AF65-F5344CB8AC3E}">
        <p14:creationId xmlns:p14="http://schemas.microsoft.com/office/powerpoint/2010/main" val="381738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DBDA8-DF32-464C-AA62-AE07114E6CA6}"/>
              </a:ext>
            </a:extLst>
          </p:cNvPr>
          <p:cNvSpPr>
            <a:spLocks noGrp="1"/>
          </p:cNvSpPr>
          <p:nvPr>
            <p:ph type="title"/>
          </p:nvPr>
        </p:nvSpPr>
        <p:spPr>
          <a:xfrm>
            <a:off x="1587710" y="455362"/>
            <a:ext cx="9486690" cy="1550419"/>
          </a:xfrm>
        </p:spPr>
        <p:txBody>
          <a:bodyPr>
            <a:normAutofit/>
          </a:bodyPr>
          <a:lstStyle/>
          <a:p>
            <a:pPr algn="ctr"/>
            <a:r>
              <a:rPr lang="en-US" u="sng" dirty="0"/>
              <a:t>Examples of Who Must </a:t>
            </a:r>
            <a:br>
              <a:rPr lang="en-US" u="sng" dirty="0"/>
            </a:br>
            <a:r>
              <a:rPr lang="en-US" u="sng" dirty="0"/>
              <a:t>Comply (cont’d)</a:t>
            </a:r>
          </a:p>
        </p:txBody>
      </p:sp>
      <p:sp>
        <p:nvSpPr>
          <p:cNvPr id="3" name="Content Placeholder 2">
            <a:extLst>
              <a:ext uri="{FF2B5EF4-FFF2-40B4-BE49-F238E27FC236}">
                <a16:creationId xmlns:a16="http://schemas.microsoft.com/office/drawing/2014/main" id="{F573DDCA-38BE-496C-B452-3E010212BEA9}"/>
              </a:ext>
            </a:extLst>
          </p:cNvPr>
          <p:cNvSpPr>
            <a:spLocks noGrp="1"/>
          </p:cNvSpPr>
          <p:nvPr>
            <p:ph idx="1"/>
          </p:nvPr>
        </p:nvSpPr>
        <p:spPr>
          <a:xfrm>
            <a:off x="1133857" y="2160588"/>
            <a:ext cx="6881104" cy="4697412"/>
          </a:xfrm>
        </p:spPr>
        <p:txBody>
          <a:bodyPr>
            <a:normAutofit/>
          </a:bodyPr>
          <a:lstStyle/>
          <a:p>
            <a:r>
              <a:rPr lang="en-US" sz="3800" dirty="0"/>
              <a:t>Housing developers/contractors</a:t>
            </a:r>
          </a:p>
          <a:p>
            <a:r>
              <a:rPr lang="en-US" sz="3800" dirty="0"/>
              <a:t>Mortgage lenders/financial institutions</a:t>
            </a:r>
          </a:p>
          <a:p>
            <a:r>
              <a:rPr lang="en-US" sz="3800" dirty="0"/>
              <a:t>Advertising media (verbal or written, including online)</a:t>
            </a:r>
          </a:p>
          <a:p>
            <a:endParaRPr lang="en-US" sz="3600" dirty="0"/>
          </a:p>
        </p:txBody>
      </p:sp>
      <p:pic>
        <p:nvPicPr>
          <p:cNvPr id="4" name="Picture 3" descr="A person writing on a piece of paper&#10;&#10;Description automatically generated with medium confidence">
            <a:extLst>
              <a:ext uri="{FF2B5EF4-FFF2-40B4-BE49-F238E27FC236}">
                <a16:creationId xmlns:a16="http://schemas.microsoft.com/office/drawing/2014/main" id="{0B153AC7-2D78-451A-BDBF-6083195005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789" r="4036"/>
          <a:stretch/>
        </p:blipFill>
        <p:spPr>
          <a:xfrm>
            <a:off x="8014961" y="2238233"/>
            <a:ext cx="3611880" cy="3616657"/>
          </a:xfrm>
          <a:prstGeom prst="rect">
            <a:avLst/>
          </a:prstGeom>
        </p:spPr>
      </p:pic>
    </p:spTree>
    <p:extLst>
      <p:ext uri="{BB962C8B-B14F-4D97-AF65-F5344CB8AC3E}">
        <p14:creationId xmlns:p14="http://schemas.microsoft.com/office/powerpoint/2010/main" val="138417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5"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6"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0837220-3FCE-40EC-856F-1AA5EADDEE11}"/>
              </a:ext>
            </a:extLst>
          </p:cNvPr>
          <p:cNvSpPr>
            <a:spLocks noGrp="1"/>
          </p:cNvSpPr>
          <p:nvPr>
            <p:ph type="title"/>
          </p:nvPr>
        </p:nvSpPr>
        <p:spPr>
          <a:xfrm>
            <a:off x="2888673" y="311728"/>
            <a:ext cx="8530935" cy="1202747"/>
          </a:xfrm>
        </p:spPr>
        <p:txBody>
          <a:bodyPr numCol="1">
            <a:normAutofit fontScale="90000"/>
          </a:bodyPr>
          <a:lstStyle/>
          <a:p>
            <a:pPr algn="ctr"/>
            <a:r>
              <a:rPr lang="en-US" sz="4800" u="sng" dirty="0"/>
              <a:t>Federally Protected Classes</a:t>
            </a:r>
          </a:p>
        </p:txBody>
      </p:sp>
      <p:sp>
        <p:nvSpPr>
          <p:cNvPr id="3" name="Content Placeholder 2">
            <a:extLst>
              <a:ext uri="{FF2B5EF4-FFF2-40B4-BE49-F238E27FC236}">
                <a16:creationId xmlns:a16="http://schemas.microsoft.com/office/drawing/2014/main" id="{67EED4E3-8475-4C43-B77E-886E456B443A}"/>
              </a:ext>
            </a:extLst>
          </p:cNvPr>
          <p:cNvSpPr>
            <a:spLocks noGrp="1"/>
          </p:cNvSpPr>
          <p:nvPr>
            <p:ph idx="1"/>
          </p:nvPr>
        </p:nvSpPr>
        <p:spPr>
          <a:xfrm>
            <a:off x="2114550" y="1271720"/>
            <a:ext cx="9921189" cy="5274552"/>
          </a:xfrm>
        </p:spPr>
        <p:txBody>
          <a:bodyPr numCol="1">
            <a:normAutofit/>
          </a:bodyPr>
          <a:lstStyle/>
          <a:p>
            <a:pPr marL="0" indent="0">
              <a:buNone/>
            </a:pPr>
            <a:r>
              <a:rPr lang="en-US" sz="3200" b="0" u="sng" dirty="0">
                <a:latin typeface="+mj-lt"/>
              </a:rPr>
              <a:t>As of 1968</a:t>
            </a:r>
            <a:r>
              <a:rPr lang="en-US" sz="3200" b="0" dirty="0">
                <a:latin typeface="+mj-lt"/>
              </a:rPr>
              <a:t>- </a:t>
            </a:r>
          </a:p>
          <a:p>
            <a:pPr marL="0" indent="0">
              <a:buNone/>
            </a:pPr>
            <a:r>
              <a:rPr lang="en-US" sz="3200" b="0" dirty="0">
                <a:latin typeface="+mj-lt"/>
              </a:rPr>
              <a:t>Race, Color, Religion, National Origin.</a:t>
            </a:r>
          </a:p>
          <a:p>
            <a:pPr marL="0" indent="0">
              <a:buNone/>
            </a:pPr>
            <a:endParaRPr lang="en-US" sz="3200" b="0" dirty="0">
              <a:latin typeface="+mj-lt"/>
            </a:endParaRPr>
          </a:p>
          <a:p>
            <a:pPr marL="0" indent="0">
              <a:buNone/>
            </a:pPr>
            <a:r>
              <a:rPr lang="en-US" sz="3200" u="sng" dirty="0">
                <a:latin typeface="+mj-lt"/>
              </a:rPr>
              <a:t>As amended in </a:t>
            </a:r>
            <a:r>
              <a:rPr lang="en-US" sz="3200" b="0" u="sng" dirty="0">
                <a:latin typeface="+mj-lt"/>
              </a:rPr>
              <a:t>1974</a:t>
            </a:r>
            <a:r>
              <a:rPr lang="en-US" sz="3200" b="0" dirty="0">
                <a:latin typeface="+mj-lt"/>
              </a:rPr>
              <a:t>-</a:t>
            </a:r>
            <a:endParaRPr lang="en-US" sz="3200" u="sng" dirty="0">
              <a:latin typeface="+mj-lt"/>
            </a:endParaRPr>
          </a:p>
          <a:p>
            <a:pPr lvl="3"/>
            <a:r>
              <a:rPr lang="en-US" sz="3200" b="0" dirty="0">
                <a:latin typeface="+mj-lt"/>
              </a:rPr>
              <a:t>Sex. (gender)</a:t>
            </a:r>
          </a:p>
          <a:p>
            <a:pPr lvl="3"/>
            <a:endParaRPr lang="en-US" sz="3200" b="0" dirty="0">
              <a:latin typeface="+mj-lt"/>
            </a:endParaRPr>
          </a:p>
          <a:p>
            <a:pPr marL="0" indent="0">
              <a:buNone/>
            </a:pPr>
            <a:r>
              <a:rPr lang="en-US" sz="3200" b="0" u="sng" dirty="0">
                <a:latin typeface="+mj-lt"/>
              </a:rPr>
              <a:t>As amended in 1988</a:t>
            </a:r>
            <a:r>
              <a:rPr lang="en-US" sz="3200" b="0" dirty="0">
                <a:latin typeface="+mj-lt"/>
              </a:rPr>
              <a:t>-</a:t>
            </a:r>
          </a:p>
          <a:p>
            <a:pPr lvl="3"/>
            <a:r>
              <a:rPr lang="en-US" sz="3200" b="0" dirty="0">
                <a:latin typeface="+mj-lt"/>
              </a:rPr>
              <a:t>Disability, Familial Status.</a:t>
            </a:r>
            <a:endParaRPr lang="en-US" sz="3200" dirty="0">
              <a:latin typeface="+mj-lt"/>
            </a:endParaRPr>
          </a:p>
          <a:p>
            <a:pPr marL="914400" lvl="2" indent="-457200"/>
            <a:endParaRPr lang="en-US" sz="3200" dirty="0">
              <a:latin typeface="+mj-lt"/>
            </a:endParaRPr>
          </a:p>
          <a:p>
            <a:pPr marL="0" indent="0">
              <a:buNone/>
            </a:pPr>
            <a:endParaRPr lang="en-US" sz="1100" dirty="0"/>
          </a:p>
        </p:txBody>
      </p:sp>
      <p:pic>
        <p:nvPicPr>
          <p:cNvPr id="5" name="Picture 4" descr="Text, whiteboard  Description automatically generated">
            <a:extLst>
              <a:ext uri="{FF2B5EF4-FFF2-40B4-BE49-F238E27FC236}">
                <a16:creationId xmlns:a16="http://schemas.microsoft.com/office/drawing/2014/main" id="{B3A51A29-CFAD-46BE-B310-B489E60B10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3350" y="2928790"/>
            <a:ext cx="4133850" cy="2824310"/>
          </a:xfrm>
          <a:prstGeom prst="rect">
            <a:avLst/>
          </a:prstGeom>
        </p:spPr>
      </p:pic>
    </p:spTree>
    <p:extLst>
      <p:ext uri="{BB962C8B-B14F-4D97-AF65-F5344CB8AC3E}">
        <p14:creationId xmlns:p14="http://schemas.microsoft.com/office/powerpoint/2010/main" val="185975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1028A-7B5A-4EE2-8E84-DFF10AABCD26}"/>
              </a:ext>
            </a:extLst>
          </p:cNvPr>
          <p:cNvSpPr>
            <a:spLocks noGrp="1"/>
          </p:cNvSpPr>
          <p:nvPr>
            <p:ph type="title"/>
          </p:nvPr>
        </p:nvSpPr>
        <p:spPr>
          <a:xfrm>
            <a:off x="565150" y="455362"/>
            <a:ext cx="5472909" cy="1550419"/>
          </a:xfrm>
        </p:spPr>
        <p:txBody>
          <a:bodyPr>
            <a:normAutofit/>
          </a:bodyPr>
          <a:lstStyle/>
          <a:p>
            <a:pPr algn="ctr">
              <a:lnSpc>
                <a:spcPct val="90000"/>
              </a:lnSpc>
            </a:pPr>
            <a:r>
              <a:rPr lang="en-US" sz="3400" u="sng" dirty="0"/>
              <a:t>Federally Protected Classes (cont’d)</a:t>
            </a:r>
          </a:p>
        </p:txBody>
      </p:sp>
      <p:sp>
        <p:nvSpPr>
          <p:cNvPr id="3" name="Content Placeholder 2">
            <a:extLst>
              <a:ext uri="{FF2B5EF4-FFF2-40B4-BE49-F238E27FC236}">
                <a16:creationId xmlns:a16="http://schemas.microsoft.com/office/drawing/2014/main" id="{BEC712B2-102B-4F90-9488-C98DB0AE8F5E}"/>
              </a:ext>
            </a:extLst>
          </p:cNvPr>
          <p:cNvSpPr>
            <a:spLocks noGrp="1"/>
          </p:cNvSpPr>
          <p:nvPr>
            <p:ph idx="1"/>
          </p:nvPr>
        </p:nvSpPr>
        <p:spPr>
          <a:xfrm>
            <a:off x="1133856" y="1543051"/>
            <a:ext cx="4772674" cy="5191124"/>
          </a:xfrm>
        </p:spPr>
        <p:txBody>
          <a:bodyPr>
            <a:normAutofit/>
          </a:bodyPr>
          <a:lstStyle/>
          <a:p>
            <a:r>
              <a:rPr lang="en-US" sz="3600" dirty="0"/>
              <a:t>The Fair Housing Act began the process of investigating, resolving and hearing discrimination complaints.</a:t>
            </a:r>
            <a:endParaRPr lang="en-US" sz="3600" dirty="0">
              <a:latin typeface="+mj-lt"/>
            </a:endParaRPr>
          </a:p>
          <a:p>
            <a:pPr marL="0" indent="0">
              <a:buNone/>
            </a:pPr>
            <a:endParaRPr lang="en-US" dirty="0"/>
          </a:p>
        </p:txBody>
      </p:sp>
      <p:pic>
        <p:nvPicPr>
          <p:cNvPr id="8" name="Picture 7" descr="A picture containing gear&#10;&#10;Description automatically generated">
            <a:extLst>
              <a:ext uri="{FF2B5EF4-FFF2-40B4-BE49-F238E27FC236}">
                <a16:creationId xmlns:a16="http://schemas.microsoft.com/office/drawing/2014/main" id="{5499E1ED-3E50-4078-9679-978DB62687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197" r="21820" b="-1"/>
          <a:stretch/>
        </p:blipFill>
        <p:spPr>
          <a:xfrm>
            <a:off x="6038059" y="565150"/>
            <a:ext cx="5588782" cy="5727699"/>
          </a:xfrm>
          <a:prstGeom prst="rect">
            <a:avLst/>
          </a:prstGeom>
        </p:spPr>
      </p:pic>
    </p:spTree>
    <p:extLst>
      <p:ext uri="{BB962C8B-B14F-4D97-AF65-F5344CB8AC3E}">
        <p14:creationId xmlns:p14="http://schemas.microsoft.com/office/powerpoint/2010/main" val="227741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7"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8"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546639E5-627B-44FB-A55D-B42D3F097940}"/>
              </a:ext>
            </a:extLst>
          </p:cNvPr>
          <p:cNvSpPr>
            <a:spLocks noGrp="1"/>
          </p:cNvSpPr>
          <p:nvPr>
            <p:ph type="title"/>
          </p:nvPr>
        </p:nvSpPr>
        <p:spPr>
          <a:xfrm>
            <a:off x="1595606" y="271541"/>
            <a:ext cx="9486690" cy="1550419"/>
          </a:xfrm>
        </p:spPr>
        <p:txBody>
          <a:bodyPr numCol="1">
            <a:normAutofit/>
          </a:bodyPr>
          <a:lstStyle/>
          <a:p>
            <a:pPr algn="ctr"/>
            <a:r>
              <a:rPr lang="en-US" u="sng" dirty="0"/>
              <a:t>West Virginia State Law</a:t>
            </a:r>
            <a:br>
              <a:rPr lang="en-US" u="sng" dirty="0"/>
            </a:br>
            <a:r>
              <a:rPr lang="en-US" u="sng" dirty="0"/>
              <a:t>&amp; Protected Classes</a:t>
            </a:r>
          </a:p>
        </p:txBody>
      </p:sp>
      <p:sp>
        <p:nvSpPr>
          <p:cNvPr id="3" name="Content Placeholder 2">
            <a:extLst>
              <a:ext uri="{FF2B5EF4-FFF2-40B4-BE49-F238E27FC236}">
                <a16:creationId xmlns:a16="http://schemas.microsoft.com/office/drawing/2014/main" id="{7BE366E3-B5DA-4B91-BD6D-B3C00CCC919D}"/>
              </a:ext>
            </a:extLst>
          </p:cNvPr>
          <p:cNvSpPr>
            <a:spLocks noGrp="1"/>
          </p:cNvSpPr>
          <p:nvPr>
            <p:ph idx="1"/>
          </p:nvPr>
        </p:nvSpPr>
        <p:spPr>
          <a:xfrm>
            <a:off x="904876" y="1918530"/>
            <a:ext cx="7296150" cy="4939470"/>
          </a:xfrm>
        </p:spPr>
        <p:txBody>
          <a:bodyPr numCol="1">
            <a:normAutofit/>
          </a:bodyPr>
          <a:lstStyle/>
          <a:p>
            <a:pPr marL="0" indent="0">
              <a:buNone/>
            </a:pPr>
            <a:r>
              <a:rPr lang="en-US" sz="4000" dirty="0">
                <a:latin typeface="+mj-lt"/>
              </a:rPr>
              <a:t>As of 1992, West Virginia added two (2) protected classes to state law: </a:t>
            </a:r>
          </a:p>
          <a:p>
            <a:pPr marL="0" indent="0">
              <a:buNone/>
            </a:pPr>
            <a:endParaRPr lang="en-US" sz="4000" dirty="0">
              <a:latin typeface="+mj-lt"/>
            </a:endParaRPr>
          </a:p>
          <a:p>
            <a:pPr marL="1143000" lvl="3" indent="-457200"/>
            <a:r>
              <a:rPr lang="en-US" sz="4000" dirty="0">
                <a:latin typeface="+mj-lt"/>
              </a:rPr>
              <a:t>Blindness </a:t>
            </a:r>
          </a:p>
          <a:p>
            <a:pPr marL="1143000" lvl="3" indent="-457200"/>
            <a:r>
              <a:rPr lang="en-US" sz="4000" dirty="0">
                <a:latin typeface="+mj-lt"/>
              </a:rPr>
              <a:t>Ancestry </a:t>
            </a:r>
          </a:p>
          <a:p>
            <a:pPr marL="914400" lvl="2" indent="-457200"/>
            <a:endParaRPr lang="en-US" sz="3600" b="0" u="sng" dirty="0">
              <a:latin typeface="+mj-lt"/>
            </a:endParaRPr>
          </a:p>
          <a:p>
            <a:endParaRPr lang="en-US" sz="1700" dirty="0"/>
          </a:p>
        </p:txBody>
      </p:sp>
      <p:pic>
        <p:nvPicPr>
          <p:cNvPr id="5" name="Picture 4" descr="A picture containing icon  Description automatically generated">
            <a:extLst>
              <a:ext uri="{FF2B5EF4-FFF2-40B4-BE49-F238E27FC236}">
                <a16:creationId xmlns:a16="http://schemas.microsoft.com/office/drawing/2014/main" id="{76FCFAA7-AF64-4E39-BCF1-2B30DBA665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7091" y="1903247"/>
            <a:ext cx="4286010" cy="4352632"/>
          </a:xfrm>
          <a:prstGeom prst="rect">
            <a:avLst/>
          </a:prstGeom>
        </p:spPr>
      </p:pic>
    </p:spTree>
    <p:extLst>
      <p:ext uri="{BB962C8B-B14F-4D97-AF65-F5344CB8AC3E}">
        <p14:creationId xmlns:p14="http://schemas.microsoft.com/office/powerpoint/2010/main" val="62957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9" name="Rectangle 28">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1" name="Rectangle 30">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7569DCDB-4359-46D0-9B36-0E2669351CCA}"/>
              </a:ext>
            </a:extLst>
          </p:cNvPr>
          <p:cNvSpPr>
            <a:spLocks noGrp="1"/>
          </p:cNvSpPr>
          <p:nvPr>
            <p:ph type="title"/>
          </p:nvPr>
        </p:nvSpPr>
        <p:spPr>
          <a:xfrm>
            <a:off x="1136904" y="272877"/>
            <a:ext cx="9486690" cy="973641"/>
          </a:xfrm>
        </p:spPr>
        <p:txBody>
          <a:bodyPr numCol="1">
            <a:normAutofit/>
          </a:bodyPr>
          <a:lstStyle/>
          <a:p>
            <a:pPr algn="ctr"/>
            <a:r>
              <a:rPr lang="en-US" sz="4800" u="sng" dirty="0"/>
              <a:t>Federally Protected Classes</a:t>
            </a:r>
          </a:p>
        </p:txBody>
      </p:sp>
      <p:graphicFrame>
        <p:nvGraphicFramePr>
          <p:cNvPr id="5" name="Content Placeholder 2">
            <a:extLst>
              <a:ext uri="{FF2B5EF4-FFF2-40B4-BE49-F238E27FC236}">
                <a16:creationId xmlns:a16="http://schemas.microsoft.com/office/drawing/2014/main" id="{58D1BBE3-9E24-4679-9CF8-9AF0BFFB795C}"/>
              </a:ext>
            </a:extLst>
          </p:cNvPr>
          <p:cNvGraphicFramePr>
            <a:graphicFrameLocks noGrp="1"/>
          </p:cNvGraphicFramePr>
          <p:nvPr>
            <p:ph idx="1"/>
            <p:extLst>
              <p:ext uri="{D42A27DB-BD31-4B8C-83A1-F6EECF244321}">
                <p14:modId xmlns:p14="http://schemas.microsoft.com/office/powerpoint/2010/main" val="2612300819"/>
              </p:ext>
            </p:extLst>
          </p:nvPr>
        </p:nvGraphicFramePr>
        <p:xfrm>
          <a:off x="295233" y="1246518"/>
          <a:ext cx="11658641" cy="5611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22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681DA-CA9D-43DC-AD11-7EBB5B4FBAC6}"/>
              </a:ext>
            </a:extLst>
          </p:cNvPr>
          <p:cNvSpPr>
            <a:spLocks noGrp="1"/>
          </p:cNvSpPr>
          <p:nvPr>
            <p:ph type="title"/>
          </p:nvPr>
        </p:nvSpPr>
        <p:spPr>
          <a:xfrm>
            <a:off x="1633706" y="305085"/>
            <a:ext cx="9486690" cy="1550419"/>
          </a:xfrm>
        </p:spPr>
        <p:txBody>
          <a:bodyPr>
            <a:normAutofit/>
          </a:bodyPr>
          <a:lstStyle/>
          <a:p>
            <a:pPr algn="ctr"/>
            <a:r>
              <a:rPr lang="en-US" u="sng" dirty="0"/>
              <a:t>What is Discrimination Under</a:t>
            </a:r>
            <a:br>
              <a:rPr lang="en-US" u="sng" dirty="0"/>
            </a:br>
            <a:r>
              <a:rPr lang="en-US" u="sng" dirty="0"/>
              <a:t> the Fair Housing Act?</a:t>
            </a:r>
          </a:p>
        </p:txBody>
      </p:sp>
      <p:sp>
        <p:nvSpPr>
          <p:cNvPr id="3" name="Content Placeholder 2">
            <a:extLst>
              <a:ext uri="{FF2B5EF4-FFF2-40B4-BE49-F238E27FC236}">
                <a16:creationId xmlns:a16="http://schemas.microsoft.com/office/drawing/2014/main" id="{D36BBA39-55E2-4487-80C7-F198D16484A7}"/>
              </a:ext>
            </a:extLst>
          </p:cNvPr>
          <p:cNvSpPr>
            <a:spLocks noGrp="1"/>
          </p:cNvSpPr>
          <p:nvPr>
            <p:ph idx="1"/>
          </p:nvPr>
        </p:nvSpPr>
        <p:spPr>
          <a:xfrm>
            <a:off x="742950" y="1855504"/>
            <a:ext cx="7272011" cy="5002496"/>
          </a:xfrm>
        </p:spPr>
        <p:txBody>
          <a:bodyPr>
            <a:normAutofit/>
          </a:bodyPr>
          <a:lstStyle/>
          <a:p>
            <a:r>
              <a:rPr lang="en-US" sz="4400" b="1" u="sng" dirty="0"/>
              <a:t>Discrimination</a:t>
            </a:r>
            <a:r>
              <a:rPr lang="en-US" sz="4400" dirty="0"/>
              <a:t>:  being treated differently</a:t>
            </a:r>
          </a:p>
          <a:p>
            <a:pPr marL="0" indent="0">
              <a:buNone/>
            </a:pPr>
            <a:endParaRPr lang="en-US" sz="4400" i="1" u="sng" dirty="0"/>
          </a:p>
          <a:p>
            <a:r>
              <a:rPr lang="en-US" sz="4400" i="1" u="sng" dirty="0"/>
              <a:t>not all discrimination is illegal</a:t>
            </a:r>
            <a:r>
              <a:rPr lang="en-US" sz="4400" i="1" dirty="0"/>
              <a:t>  </a:t>
            </a:r>
          </a:p>
          <a:p>
            <a:pPr marL="0" indent="0">
              <a:buNone/>
            </a:pPr>
            <a:endParaRPr lang="en-US" sz="12800" b="1" i="1" dirty="0"/>
          </a:p>
          <a:p>
            <a:pPr marL="228600" lvl="1" indent="0">
              <a:buNone/>
            </a:pPr>
            <a:endParaRPr lang="en-US" dirty="0"/>
          </a:p>
          <a:p>
            <a:pPr marL="0" indent="0">
              <a:buNone/>
            </a:pPr>
            <a:endParaRPr lang="en-US" u="sng" dirty="0"/>
          </a:p>
        </p:txBody>
      </p:sp>
      <p:pic>
        <p:nvPicPr>
          <p:cNvPr id="5" name="Picture 4" descr="Text, whiteboard&#10;&#10;Description automatically generated">
            <a:extLst>
              <a:ext uri="{FF2B5EF4-FFF2-40B4-BE49-F238E27FC236}">
                <a16:creationId xmlns:a16="http://schemas.microsoft.com/office/drawing/2014/main" id="{DCDD6A5F-3067-49AB-8522-7C8B31BA3D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14961" y="2841097"/>
            <a:ext cx="3611880" cy="2410929"/>
          </a:xfrm>
          <a:prstGeom prst="rect">
            <a:avLst/>
          </a:prstGeom>
        </p:spPr>
      </p:pic>
    </p:spTree>
    <p:extLst>
      <p:ext uri="{BB962C8B-B14F-4D97-AF65-F5344CB8AC3E}">
        <p14:creationId xmlns:p14="http://schemas.microsoft.com/office/powerpoint/2010/main" val="262433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0E-F880-42D8-B7EC-5147176F4367}"/>
              </a:ext>
            </a:extLst>
          </p:cNvPr>
          <p:cNvSpPr>
            <a:spLocks noGrp="1"/>
          </p:cNvSpPr>
          <p:nvPr>
            <p:ph type="title"/>
          </p:nvPr>
        </p:nvSpPr>
        <p:spPr>
          <a:xfrm>
            <a:off x="1587710" y="160088"/>
            <a:ext cx="9486690" cy="1373438"/>
          </a:xfrm>
        </p:spPr>
        <p:txBody>
          <a:bodyPr>
            <a:normAutofit fontScale="90000"/>
          </a:bodyPr>
          <a:lstStyle/>
          <a:p>
            <a:pPr algn="ctr"/>
            <a:r>
              <a:rPr lang="en-US" u="sng" dirty="0"/>
              <a:t>What is Discrimination Under</a:t>
            </a:r>
            <a:br>
              <a:rPr lang="en-US" u="sng" dirty="0"/>
            </a:br>
            <a:r>
              <a:rPr lang="en-US" u="sng" dirty="0"/>
              <a:t>the Fair Housing Act? (cont’d)</a:t>
            </a:r>
          </a:p>
        </p:txBody>
      </p:sp>
      <p:sp>
        <p:nvSpPr>
          <p:cNvPr id="3" name="Content Placeholder 2">
            <a:extLst>
              <a:ext uri="{FF2B5EF4-FFF2-40B4-BE49-F238E27FC236}">
                <a16:creationId xmlns:a16="http://schemas.microsoft.com/office/drawing/2014/main" id="{D67E0DBD-7D9C-4771-A6CB-ACD950A04530}"/>
              </a:ext>
            </a:extLst>
          </p:cNvPr>
          <p:cNvSpPr>
            <a:spLocks noGrp="1"/>
          </p:cNvSpPr>
          <p:nvPr>
            <p:ph idx="1"/>
          </p:nvPr>
        </p:nvSpPr>
        <p:spPr>
          <a:xfrm>
            <a:off x="546934" y="1392488"/>
            <a:ext cx="11568241" cy="5465512"/>
          </a:xfrm>
        </p:spPr>
        <p:txBody>
          <a:bodyPr>
            <a:normAutofit fontScale="25000" lnSpcReduction="20000"/>
          </a:bodyPr>
          <a:lstStyle/>
          <a:p>
            <a:pPr marL="0" indent="0">
              <a:buNone/>
            </a:pPr>
            <a:endParaRPr lang="en-US" sz="12800" b="1" u="sng" dirty="0"/>
          </a:p>
          <a:p>
            <a:r>
              <a:rPr lang="en-US" sz="12800" b="1" u="sng" dirty="0"/>
              <a:t>Three (3) types of illegal discrimination</a:t>
            </a:r>
            <a:r>
              <a:rPr lang="en-US" sz="12800" dirty="0"/>
              <a:t>:</a:t>
            </a:r>
          </a:p>
          <a:p>
            <a:pPr marL="1028700" lvl="3" indent="-342900">
              <a:buFont typeface="+mj-lt"/>
              <a:buAutoNum type="arabicPeriod"/>
            </a:pPr>
            <a:r>
              <a:rPr lang="en-US" sz="12800" dirty="0"/>
              <a:t>When there’s a covered issue + a covered bases (protected class) </a:t>
            </a:r>
            <a:br>
              <a:rPr lang="en-US" sz="12800" dirty="0"/>
            </a:br>
            <a:endParaRPr lang="en-US" sz="12800" dirty="0"/>
          </a:p>
          <a:p>
            <a:pPr marL="1200150" lvl="3" indent="-514350">
              <a:lnSpc>
                <a:spcPct val="120000"/>
              </a:lnSpc>
              <a:buFont typeface="+mj-lt"/>
              <a:buAutoNum type="arabicPeriod" startAt="2"/>
            </a:pPr>
            <a:r>
              <a:rPr lang="en-US" sz="12800" dirty="0"/>
              <a:t>When person with a disability is denied </a:t>
            </a:r>
          </a:p>
          <a:p>
            <a:pPr marL="685800" lvl="3" indent="0">
              <a:lnSpc>
                <a:spcPct val="120000"/>
              </a:lnSpc>
              <a:buNone/>
            </a:pPr>
            <a:r>
              <a:rPr lang="en-US" sz="12800" dirty="0"/>
              <a:t>      a reasonable accommodation</a:t>
            </a:r>
          </a:p>
          <a:p>
            <a:pPr marL="685800" lvl="3" indent="0">
              <a:lnSpc>
                <a:spcPct val="120000"/>
              </a:lnSpc>
              <a:buNone/>
            </a:pPr>
            <a:r>
              <a:rPr lang="en-US" sz="12800" dirty="0"/>
              <a:t>	    or modification</a:t>
            </a:r>
          </a:p>
          <a:p>
            <a:pPr marL="685800" lvl="3" indent="0">
              <a:lnSpc>
                <a:spcPct val="120000"/>
              </a:lnSpc>
              <a:buNone/>
            </a:pPr>
            <a:endParaRPr lang="en-US" sz="12800" dirty="0"/>
          </a:p>
          <a:p>
            <a:pPr marL="1033272" lvl="3" indent="-347472">
              <a:lnSpc>
                <a:spcPct val="134000"/>
              </a:lnSpc>
              <a:buFont typeface="+mj-lt"/>
              <a:buAutoNum type="arabicPeriod" startAt="3"/>
            </a:pPr>
            <a:r>
              <a:rPr lang="en-US" sz="12800" b="1" i="1" dirty="0"/>
              <a:t>  </a:t>
            </a:r>
            <a:r>
              <a:rPr lang="en-US" sz="12800" b="1" i="1" u="sng" dirty="0"/>
              <a:t>Discriminatory effect</a:t>
            </a:r>
            <a:r>
              <a:rPr lang="en-US" sz="12800" dirty="0"/>
              <a:t>:</a:t>
            </a:r>
          </a:p>
          <a:p>
            <a:endParaRPr lang="en-US" dirty="0"/>
          </a:p>
        </p:txBody>
      </p:sp>
      <p:pic>
        <p:nvPicPr>
          <p:cNvPr id="4" name="Picture 3" descr="Text, whiteboard&#10;&#10;Description automatically generated">
            <a:extLst>
              <a:ext uri="{FF2B5EF4-FFF2-40B4-BE49-F238E27FC236}">
                <a16:creationId xmlns:a16="http://schemas.microsoft.com/office/drawing/2014/main" id="{D15704A3-836B-48C9-A717-F8CCCFF753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74616" y="4689556"/>
            <a:ext cx="3008774" cy="2008356"/>
          </a:xfrm>
          <a:prstGeom prst="rect">
            <a:avLst/>
          </a:prstGeom>
        </p:spPr>
      </p:pic>
    </p:spTree>
    <p:extLst>
      <p:ext uri="{BB962C8B-B14F-4D97-AF65-F5344CB8AC3E}">
        <p14:creationId xmlns:p14="http://schemas.microsoft.com/office/powerpoint/2010/main" val="68931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5" name="Picture 4" descr="Shape, circle  Description automatically generated">
            <a:extLst>
              <a:ext uri="{FF2B5EF4-FFF2-40B4-BE49-F238E27FC236}">
                <a16:creationId xmlns:a16="http://schemas.microsoft.com/office/drawing/2014/main" id="{CB656A3F-037D-4E98-8710-D87E61B16E9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89" r="15089"/>
          <a:stretch/>
        </p:blipFill>
        <p:spPr>
          <a:xfrm>
            <a:off x="114320" y="10"/>
            <a:ext cx="4651228" cy="6857990"/>
          </a:xfrm>
          <a:prstGeom prst="rect">
            <a:avLst/>
          </a:prstGeom>
        </p:spPr>
      </p:pic>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DBED23C1-B247-4473-A8E4-7BD574AC4689}"/>
              </a:ext>
            </a:extLst>
          </p:cNvPr>
          <p:cNvSpPr>
            <a:spLocks noGrp="1"/>
          </p:cNvSpPr>
          <p:nvPr>
            <p:ph type="title"/>
          </p:nvPr>
        </p:nvSpPr>
        <p:spPr>
          <a:xfrm>
            <a:off x="5002918" y="257935"/>
            <a:ext cx="7189082" cy="1132715"/>
          </a:xfrm>
        </p:spPr>
        <p:txBody>
          <a:bodyPr numCol="1">
            <a:normAutofit fontScale="90000"/>
          </a:bodyPr>
          <a:lstStyle/>
          <a:p>
            <a:r>
              <a:rPr lang="en-US" sz="4100" u="sng" dirty="0"/>
              <a:t>Acknowledgement</a:t>
            </a:r>
            <a:r>
              <a:rPr lang="en-US" sz="4000" u="sng" dirty="0"/>
              <a:t>/Disclaimer</a:t>
            </a:r>
          </a:p>
        </p:txBody>
      </p:sp>
      <p:sp>
        <p:nvSpPr>
          <p:cNvPr id="3" name="Content Placeholder 2">
            <a:extLst>
              <a:ext uri="{FF2B5EF4-FFF2-40B4-BE49-F238E27FC236}">
                <a16:creationId xmlns:a16="http://schemas.microsoft.com/office/drawing/2014/main" id="{4E7C9A52-36A7-458C-8F8D-C957609CC302}"/>
              </a:ext>
            </a:extLst>
          </p:cNvPr>
          <p:cNvSpPr>
            <a:spLocks noGrp="1"/>
          </p:cNvSpPr>
          <p:nvPr>
            <p:ph idx="1"/>
          </p:nvPr>
        </p:nvSpPr>
        <p:spPr>
          <a:xfrm>
            <a:off x="4843591" y="1174173"/>
            <a:ext cx="7189082" cy="5683823"/>
          </a:xfrm>
        </p:spPr>
        <p:txBody>
          <a:bodyPr numCol="1">
            <a:noAutofit/>
          </a:bodyPr>
          <a:lstStyle/>
          <a:p>
            <a:pPr marL="0" indent="0">
              <a:buNone/>
            </a:pPr>
            <a:r>
              <a:rPr lang="en-US" sz="2800" dirty="0"/>
              <a:t>The work that provided the basis for this publication was supported by funding under a grant with the U.S. Department of Housing and Urban Development.  The substance and findings of the work are dedicated to the public.  The author and publisher are solely responsible for the accuracy of the statements and interpretations contained in this publication.  Such interpretations do not necessarily reflect the views of the Federal Government.</a:t>
            </a:r>
          </a:p>
        </p:txBody>
      </p:sp>
    </p:spTree>
    <p:extLst>
      <p:ext uri="{BB962C8B-B14F-4D97-AF65-F5344CB8AC3E}">
        <p14:creationId xmlns:p14="http://schemas.microsoft.com/office/powerpoint/2010/main" val="34911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5"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6"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2770699" y="255338"/>
            <a:ext cx="9292455" cy="1402012"/>
          </a:xfrm>
        </p:spPr>
        <p:txBody>
          <a:bodyPr numCol="1">
            <a:normAutofit fontScale="90000"/>
          </a:bodyPr>
          <a:lstStyle/>
          <a:p>
            <a:pPr algn="ctr"/>
            <a:r>
              <a:rPr lang="en-US" sz="4900" u="sng" dirty="0"/>
              <a:t>Protections Offered Under </a:t>
            </a:r>
            <a:br>
              <a:rPr lang="en-US" sz="4900" u="sng" dirty="0"/>
            </a:br>
            <a:r>
              <a:rPr lang="en-US" sz="4900" u="sng" dirty="0"/>
              <a:t>the Fair Housing Act</a:t>
            </a:r>
            <a:br>
              <a:rPr lang="en-US" u="sng" dirty="0"/>
            </a:br>
            <a:endParaRPr lang="en-US"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2089751" y="1657350"/>
            <a:ext cx="10426099" cy="5200649"/>
          </a:xfrm>
        </p:spPr>
        <p:txBody>
          <a:bodyPr numCol="1">
            <a:noAutofit/>
          </a:bodyPr>
          <a:lstStyle/>
          <a:p>
            <a:r>
              <a:rPr lang="en-US" sz="3100" b="1" u="sng" dirty="0"/>
              <a:t>Renting</a:t>
            </a:r>
            <a:r>
              <a:rPr lang="en-US" sz="3100" dirty="0"/>
              <a:t>:</a:t>
            </a:r>
          </a:p>
          <a:p>
            <a:pPr lvl="3"/>
            <a:r>
              <a:rPr lang="en-US" sz="3100" dirty="0"/>
              <a:t>Cannot be refused housing based on protected classes</a:t>
            </a:r>
          </a:p>
          <a:p>
            <a:pPr marL="685800" lvl="3" indent="0">
              <a:buNone/>
            </a:pPr>
            <a:endParaRPr lang="en-US" sz="3100" dirty="0"/>
          </a:p>
          <a:p>
            <a:pPr lvl="3"/>
            <a:r>
              <a:rPr lang="en-US" sz="3100" dirty="0"/>
              <a:t>Cannot be given different terms, conditions, or privileges of renting</a:t>
            </a:r>
          </a:p>
          <a:p>
            <a:pPr lvl="3"/>
            <a:endParaRPr lang="en-US" sz="3100" dirty="0"/>
          </a:p>
          <a:p>
            <a:pPr lvl="3"/>
            <a:r>
              <a:rPr lang="en-US" sz="3100" dirty="0"/>
              <a:t>Cannot keep the protected classes from housing of their choice</a:t>
            </a:r>
          </a:p>
          <a:p>
            <a:pPr lvl="3"/>
            <a:endParaRPr lang="en-US" sz="3600" dirty="0"/>
          </a:p>
          <a:p>
            <a:pPr marL="685800" lvl="3" indent="0">
              <a:buNone/>
            </a:pPr>
            <a:endParaRPr lang="en-US" sz="3600" dirty="0"/>
          </a:p>
          <a:p>
            <a:pPr marL="685800" lvl="3" indent="0">
              <a:buNone/>
            </a:pPr>
            <a:endParaRPr lang="en-US" sz="2400" dirty="0"/>
          </a:p>
        </p:txBody>
      </p:sp>
      <p:pic>
        <p:nvPicPr>
          <p:cNvPr id="5" name="Picture 4" descr="A picture containing text, handwear  Description automatically generated">
            <a:extLst>
              <a:ext uri="{FF2B5EF4-FFF2-40B4-BE49-F238E27FC236}">
                <a16:creationId xmlns:a16="http://schemas.microsoft.com/office/drawing/2014/main" id="{3D49797D-D333-42ED-B983-536D50FA9AE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240" y="2440244"/>
            <a:ext cx="1977511" cy="1977511"/>
          </a:xfrm>
          <a:prstGeom prst="rect">
            <a:avLst/>
          </a:prstGeom>
        </p:spPr>
      </p:pic>
    </p:spTree>
    <p:extLst>
      <p:ext uri="{BB962C8B-B14F-4D97-AF65-F5344CB8AC3E}">
        <p14:creationId xmlns:p14="http://schemas.microsoft.com/office/powerpoint/2010/main" val="162069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Description automatically generated">
            <a:extLst>
              <a:ext uri="{FF2B5EF4-FFF2-40B4-BE49-F238E27FC236}">
                <a16:creationId xmlns:a16="http://schemas.microsoft.com/office/drawing/2014/main" id="{E216DCD1-536D-46C7-BA4A-86F1A1F53C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99393" y="5631051"/>
            <a:ext cx="3192607" cy="1226949"/>
          </a:xfrm>
          <a:prstGeom prst="rect">
            <a:avLst/>
          </a:prstGeom>
        </p:spPr>
      </p:pic>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1566928" y="162129"/>
            <a:ext cx="9486690" cy="934949"/>
          </a:xfrm>
        </p:spPr>
        <p:txBody>
          <a:bodyPr numCol="1">
            <a:normAutofit fontScale="90000"/>
          </a:bodyPr>
          <a:lstStyle/>
          <a:p>
            <a:pPr algn="ctr"/>
            <a:r>
              <a:rPr lang="en-US" sz="5300" u="sng" dirty="0"/>
              <a:t>Protections Offered (cont’d)</a:t>
            </a:r>
            <a:br>
              <a:rPr lang="en-US" u="sng" dirty="0"/>
            </a:br>
            <a:endParaRPr lang="en-US"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820882" y="1018307"/>
            <a:ext cx="10952018" cy="4553817"/>
          </a:xfrm>
        </p:spPr>
        <p:txBody>
          <a:bodyPr numCol="1">
            <a:noAutofit/>
          </a:bodyPr>
          <a:lstStyle/>
          <a:p>
            <a:r>
              <a:rPr lang="en-US" sz="3200" b="1" u="sng" dirty="0"/>
              <a:t>Buying</a:t>
            </a:r>
            <a:r>
              <a:rPr lang="en-US" sz="3200" dirty="0"/>
              <a:t>:</a:t>
            </a:r>
          </a:p>
          <a:p>
            <a:pPr lvl="2"/>
            <a:r>
              <a:rPr lang="en-US" sz="3200" dirty="0"/>
              <a:t>Lenders cannot refuse a loan, or homeowners’ insurance policy</a:t>
            </a:r>
          </a:p>
          <a:p>
            <a:pPr marL="457200" lvl="2" indent="0">
              <a:buNone/>
            </a:pPr>
            <a:endParaRPr lang="en-US" sz="3200" dirty="0"/>
          </a:p>
          <a:p>
            <a:pPr lvl="2"/>
            <a:r>
              <a:rPr lang="en-US" sz="3200" dirty="0"/>
              <a:t>Lenders cannot give renters different terms, conditions, interest rates, points or fees</a:t>
            </a:r>
          </a:p>
          <a:p>
            <a:pPr lvl="2"/>
            <a:endParaRPr lang="en-US" sz="3200" dirty="0"/>
          </a:p>
          <a:p>
            <a:pPr lvl="2"/>
            <a:r>
              <a:rPr lang="en-US" sz="3200" dirty="0"/>
              <a:t>Appraisals cannot be different because of race or sex</a:t>
            </a:r>
          </a:p>
        </p:txBody>
      </p:sp>
    </p:spTree>
    <p:extLst>
      <p:ext uri="{BB962C8B-B14F-4D97-AF65-F5344CB8AC3E}">
        <p14:creationId xmlns:p14="http://schemas.microsoft.com/office/powerpoint/2010/main" val="145498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BAA0-F9EB-4496-B316-59A691F37921}"/>
              </a:ext>
            </a:extLst>
          </p:cNvPr>
          <p:cNvSpPr>
            <a:spLocks noGrp="1"/>
          </p:cNvSpPr>
          <p:nvPr>
            <p:ph type="title"/>
          </p:nvPr>
        </p:nvSpPr>
        <p:spPr>
          <a:xfrm>
            <a:off x="1587710" y="455362"/>
            <a:ext cx="9486690" cy="1059113"/>
          </a:xfrm>
        </p:spPr>
        <p:txBody>
          <a:bodyPr/>
          <a:lstStyle/>
          <a:p>
            <a:pPr algn="ctr"/>
            <a:r>
              <a:rPr lang="en-US" u="sng" dirty="0"/>
              <a:t>Protections Offered (cont’d)</a:t>
            </a:r>
          </a:p>
        </p:txBody>
      </p:sp>
      <p:sp>
        <p:nvSpPr>
          <p:cNvPr id="3" name="Content Placeholder 2">
            <a:extLst>
              <a:ext uri="{FF2B5EF4-FFF2-40B4-BE49-F238E27FC236}">
                <a16:creationId xmlns:a16="http://schemas.microsoft.com/office/drawing/2014/main" id="{DB77994B-416F-4447-BC88-0FA734C0D95F}"/>
              </a:ext>
            </a:extLst>
          </p:cNvPr>
          <p:cNvSpPr>
            <a:spLocks noGrp="1"/>
          </p:cNvSpPr>
          <p:nvPr>
            <p:ph idx="1"/>
          </p:nvPr>
        </p:nvSpPr>
        <p:spPr>
          <a:xfrm>
            <a:off x="1009650" y="1371600"/>
            <a:ext cx="9372600" cy="3819525"/>
          </a:xfrm>
        </p:spPr>
        <p:txBody>
          <a:bodyPr>
            <a:normAutofit fontScale="92500" lnSpcReduction="10000"/>
          </a:bodyPr>
          <a:lstStyle/>
          <a:p>
            <a:endParaRPr lang="en-US" dirty="0"/>
          </a:p>
          <a:p>
            <a:pPr lvl="2"/>
            <a:r>
              <a:rPr lang="en-US" sz="3700" dirty="0"/>
              <a:t>Servicers cannot refuse to purchase a loan</a:t>
            </a:r>
          </a:p>
          <a:p>
            <a:pPr marL="457200" lvl="2" indent="0">
              <a:buNone/>
            </a:pPr>
            <a:endParaRPr lang="en-US" sz="3700" dirty="0"/>
          </a:p>
          <a:p>
            <a:pPr lvl="2"/>
            <a:r>
              <a:rPr lang="en-US" sz="3700" dirty="0"/>
              <a:t>Lenders cannot advertise any material that states a preference:  verbal, written, online</a:t>
            </a:r>
          </a:p>
          <a:p>
            <a:endParaRPr lang="en-US" dirty="0"/>
          </a:p>
        </p:txBody>
      </p:sp>
      <p:pic>
        <p:nvPicPr>
          <p:cNvPr id="4" name="Picture 3" descr="A picture containing text, clipart  Description automatically generated">
            <a:extLst>
              <a:ext uri="{FF2B5EF4-FFF2-40B4-BE49-F238E27FC236}">
                <a16:creationId xmlns:a16="http://schemas.microsoft.com/office/drawing/2014/main" id="{0FE0C72A-1D05-4D7F-BAC6-D79F9089BAB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50541" y="5191125"/>
            <a:ext cx="4236683" cy="1590675"/>
          </a:xfrm>
          <a:prstGeom prst="rect">
            <a:avLst/>
          </a:prstGeom>
        </p:spPr>
      </p:pic>
    </p:spTree>
    <p:extLst>
      <p:ext uri="{BB962C8B-B14F-4D97-AF65-F5344CB8AC3E}">
        <p14:creationId xmlns:p14="http://schemas.microsoft.com/office/powerpoint/2010/main" val="12959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9" name="Rectangle 18">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1"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B53C8CD0-E42A-41AB-BE4A-CE9393A47969}"/>
              </a:ext>
            </a:extLst>
          </p:cNvPr>
          <p:cNvSpPr>
            <a:spLocks noGrp="1"/>
          </p:cNvSpPr>
          <p:nvPr>
            <p:ph type="title"/>
          </p:nvPr>
        </p:nvSpPr>
        <p:spPr>
          <a:xfrm>
            <a:off x="1117601" y="179138"/>
            <a:ext cx="7846501" cy="1149232"/>
          </a:xfrm>
        </p:spPr>
        <p:txBody>
          <a:bodyPr numCol="1">
            <a:noAutofit/>
          </a:bodyPr>
          <a:lstStyle/>
          <a:p>
            <a:r>
              <a:rPr lang="en-US" sz="4800" u="sng" dirty="0"/>
              <a:t>Tenants’ &amp; Buyers’ Rights</a:t>
            </a:r>
          </a:p>
        </p:txBody>
      </p:sp>
      <p:sp>
        <p:nvSpPr>
          <p:cNvPr id="3" name="Content Placeholder 2">
            <a:extLst>
              <a:ext uri="{FF2B5EF4-FFF2-40B4-BE49-F238E27FC236}">
                <a16:creationId xmlns:a16="http://schemas.microsoft.com/office/drawing/2014/main" id="{71383ED9-7F27-4D45-8CA5-F54BBD5ED7C2}"/>
              </a:ext>
            </a:extLst>
          </p:cNvPr>
          <p:cNvSpPr>
            <a:spLocks noGrp="1"/>
          </p:cNvSpPr>
          <p:nvPr>
            <p:ph idx="1"/>
          </p:nvPr>
        </p:nvSpPr>
        <p:spPr>
          <a:xfrm>
            <a:off x="91696" y="1122219"/>
            <a:ext cx="8869357" cy="5556643"/>
          </a:xfrm>
        </p:spPr>
        <p:txBody>
          <a:bodyPr numCol="1">
            <a:normAutofit/>
          </a:bodyPr>
          <a:lstStyle/>
          <a:p>
            <a:pPr>
              <a:lnSpc>
                <a:spcPct val="100000"/>
              </a:lnSpc>
              <a:spcBef>
                <a:spcPts val="500"/>
              </a:spcBef>
            </a:pPr>
            <a:r>
              <a:rPr lang="en-US" sz="3600" dirty="0"/>
              <a:t>Right to </a:t>
            </a:r>
            <a:r>
              <a:rPr lang="en-US" sz="3600" b="1" i="1" dirty="0"/>
              <a:t>habitable</a:t>
            </a:r>
            <a:r>
              <a:rPr lang="en-US" sz="3600" dirty="0"/>
              <a:t> home </a:t>
            </a:r>
          </a:p>
          <a:p>
            <a:pPr marL="0" indent="0">
              <a:lnSpc>
                <a:spcPct val="100000"/>
              </a:lnSpc>
              <a:spcBef>
                <a:spcPts val="500"/>
              </a:spcBef>
              <a:buNone/>
            </a:pPr>
            <a:endParaRPr lang="en-US" sz="3600" dirty="0"/>
          </a:p>
          <a:p>
            <a:pPr>
              <a:lnSpc>
                <a:spcPct val="100000"/>
              </a:lnSpc>
              <a:spcBef>
                <a:spcPts val="500"/>
              </a:spcBef>
            </a:pPr>
            <a:r>
              <a:rPr lang="en-US" sz="3600" dirty="0"/>
              <a:t>Right not to be charged large or overpriced security deposits</a:t>
            </a:r>
          </a:p>
          <a:p>
            <a:pPr marL="0" indent="0">
              <a:lnSpc>
                <a:spcPct val="100000"/>
              </a:lnSpc>
              <a:spcBef>
                <a:spcPts val="500"/>
              </a:spcBef>
              <a:buNone/>
            </a:pPr>
            <a:endParaRPr lang="en-US" sz="3600" dirty="0"/>
          </a:p>
          <a:p>
            <a:pPr>
              <a:lnSpc>
                <a:spcPct val="100000"/>
              </a:lnSpc>
              <a:spcBef>
                <a:spcPts val="500"/>
              </a:spcBef>
            </a:pPr>
            <a:r>
              <a:rPr lang="en-US" sz="3600" dirty="0"/>
              <a:t>Right to </a:t>
            </a:r>
            <a:r>
              <a:rPr lang="en-US" sz="3600" b="1" i="1" dirty="0"/>
              <a:t>reasonable</a:t>
            </a:r>
            <a:r>
              <a:rPr lang="en-US" sz="3600" dirty="0"/>
              <a:t> level of privacy</a:t>
            </a:r>
          </a:p>
          <a:p>
            <a:pPr>
              <a:lnSpc>
                <a:spcPct val="100000"/>
              </a:lnSpc>
              <a:spcBef>
                <a:spcPts val="500"/>
              </a:spcBef>
            </a:pPr>
            <a:endParaRPr lang="en-US" sz="3400" dirty="0"/>
          </a:p>
          <a:p>
            <a:pPr>
              <a:lnSpc>
                <a:spcPct val="100000"/>
              </a:lnSpc>
            </a:pPr>
            <a:endParaRPr lang="en-US" sz="1700" dirty="0"/>
          </a:p>
        </p:txBody>
      </p:sp>
      <p:sp>
        <p:nvSpPr>
          <p:cNvPr id="21" name="Rectangle 20">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90007"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5" name="Picture 4" descr="Shape, arrow  Description automatically generated">
            <a:extLst>
              <a:ext uri="{FF2B5EF4-FFF2-40B4-BE49-F238E27FC236}">
                <a16:creationId xmlns:a16="http://schemas.microsoft.com/office/drawing/2014/main" id="{8BAD2C37-C93F-404D-A6CA-413CBCE265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64102" y="3711576"/>
            <a:ext cx="2865502" cy="2865502"/>
          </a:xfrm>
          <a:prstGeom prst="rect">
            <a:avLst/>
          </a:prstGeom>
        </p:spPr>
      </p:pic>
    </p:spTree>
    <p:extLst>
      <p:ext uri="{BB962C8B-B14F-4D97-AF65-F5344CB8AC3E}">
        <p14:creationId xmlns:p14="http://schemas.microsoft.com/office/powerpoint/2010/main" val="396709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6ADB-8A5A-4CE7-B16D-F20E229B4CA1}"/>
              </a:ext>
            </a:extLst>
          </p:cNvPr>
          <p:cNvSpPr>
            <a:spLocks noGrp="1"/>
          </p:cNvSpPr>
          <p:nvPr>
            <p:ph type="title"/>
          </p:nvPr>
        </p:nvSpPr>
        <p:spPr>
          <a:xfrm>
            <a:off x="1592367" y="198188"/>
            <a:ext cx="9486690" cy="1021012"/>
          </a:xfrm>
        </p:spPr>
        <p:txBody>
          <a:bodyPr/>
          <a:lstStyle/>
          <a:p>
            <a:pPr algn="ctr"/>
            <a:r>
              <a:rPr lang="en-US" u="sng" dirty="0"/>
              <a:t>Tenants’ &amp; Buyers’ Rights (cont’d)</a:t>
            </a:r>
          </a:p>
        </p:txBody>
      </p:sp>
      <p:sp>
        <p:nvSpPr>
          <p:cNvPr id="3" name="Content Placeholder 2">
            <a:extLst>
              <a:ext uri="{FF2B5EF4-FFF2-40B4-BE49-F238E27FC236}">
                <a16:creationId xmlns:a16="http://schemas.microsoft.com/office/drawing/2014/main" id="{2D356909-864A-4304-A496-0CA827CB8461}"/>
              </a:ext>
            </a:extLst>
          </p:cNvPr>
          <p:cNvSpPr>
            <a:spLocks noGrp="1"/>
          </p:cNvSpPr>
          <p:nvPr>
            <p:ph idx="1"/>
          </p:nvPr>
        </p:nvSpPr>
        <p:spPr>
          <a:xfrm>
            <a:off x="1117600" y="1114425"/>
            <a:ext cx="10436225" cy="5545387"/>
          </a:xfrm>
        </p:spPr>
        <p:txBody>
          <a:bodyPr>
            <a:normAutofit/>
          </a:bodyPr>
          <a:lstStyle/>
          <a:p>
            <a:pPr>
              <a:lnSpc>
                <a:spcPct val="100000"/>
              </a:lnSpc>
              <a:spcBef>
                <a:spcPts val="500"/>
              </a:spcBef>
            </a:pPr>
            <a:r>
              <a:rPr lang="en-US" sz="3200" dirty="0"/>
              <a:t>Right to reasonable accommodations/reasonable modification</a:t>
            </a:r>
          </a:p>
          <a:p>
            <a:pPr marL="0" indent="0">
              <a:lnSpc>
                <a:spcPct val="100000"/>
              </a:lnSpc>
              <a:spcBef>
                <a:spcPts val="500"/>
              </a:spcBef>
              <a:buNone/>
            </a:pPr>
            <a:r>
              <a:rPr lang="en-US" sz="3200" dirty="0"/>
              <a:t> </a:t>
            </a:r>
          </a:p>
          <a:p>
            <a:pPr>
              <a:lnSpc>
                <a:spcPct val="100000"/>
              </a:lnSpc>
              <a:spcBef>
                <a:spcPts val="500"/>
              </a:spcBef>
            </a:pPr>
            <a:r>
              <a:rPr lang="en-US" sz="3200" dirty="0"/>
              <a:t>Right to have SSI /SSDI income on mortgage application</a:t>
            </a:r>
          </a:p>
          <a:p>
            <a:pPr marL="0" indent="0">
              <a:lnSpc>
                <a:spcPct val="100000"/>
              </a:lnSpc>
              <a:spcBef>
                <a:spcPts val="500"/>
              </a:spcBef>
              <a:buNone/>
            </a:pPr>
            <a:endParaRPr lang="en-US" sz="3200" dirty="0"/>
          </a:p>
          <a:p>
            <a:pPr>
              <a:lnSpc>
                <a:spcPct val="100000"/>
              </a:lnSpc>
              <a:spcBef>
                <a:spcPts val="500"/>
              </a:spcBef>
            </a:pPr>
            <a:r>
              <a:rPr lang="en-US" sz="3200" dirty="0"/>
              <a:t>Right to loan modification assistance </a:t>
            </a:r>
          </a:p>
          <a:p>
            <a:pPr>
              <a:lnSpc>
                <a:spcPct val="100000"/>
              </a:lnSpc>
              <a:spcBef>
                <a:spcPts val="500"/>
              </a:spcBef>
            </a:pPr>
            <a:endParaRPr lang="en-US" sz="3200" dirty="0"/>
          </a:p>
          <a:p>
            <a:pPr>
              <a:lnSpc>
                <a:spcPct val="100000"/>
              </a:lnSpc>
              <a:spcBef>
                <a:spcPts val="500"/>
              </a:spcBef>
            </a:pPr>
            <a:r>
              <a:rPr lang="en-US" sz="3200" dirty="0"/>
              <a:t>Right to apply for a mortgage while on maternity leave</a:t>
            </a:r>
          </a:p>
          <a:p>
            <a:endParaRPr lang="en-US" dirty="0"/>
          </a:p>
        </p:txBody>
      </p:sp>
      <p:pic>
        <p:nvPicPr>
          <p:cNvPr id="4" name="Picture 3" descr="Shape, arrow  Description automatically generated">
            <a:extLst>
              <a:ext uri="{FF2B5EF4-FFF2-40B4-BE49-F238E27FC236}">
                <a16:creationId xmlns:a16="http://schemas.microsoft.com/office/drawing/2014/main" id="{3214B17E-9534-40FA-8CFE-3CF977B3BF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7483" y="5676900"/>
            <a:ext cx="1644515" cy="1177733"/>
          </a:xfrm>
          <a:prstGeom prst="rect">
            <a:avLst/>
          </a:prstGeom>
        </p:spPr>
      </p:pic>
    </p:spTree>
    <p:extLst>
      <p:ext uri="{BB962C8B-B14F-4D97-AF65-F5344CB8AC3E}">
        <p14:creationId xmlns:p14="http://schemas.microsoft.com/office/powerpoint/2010/main" val="205077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409" y="565153"/>
            <a:ext cx="5106593"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290945" y="259774"/>
            <a:ext cx="6702137" cy="1597602"/>
          </a:xfrm>
        </p:spPr>
        <p:txBody>
          <a:bodyPr numCol="1">
            <a:normAutofit/>
          </a:bodyPr>
          <a:lstStyle/>
          <a:p>
            <a:pPr algn="ctr"/>
            <a:r>
              <a:rPr lang="en-US" u="sng" dirty="0"/>
              <a:t>Fair Housing Act Exemptions</a:t>
            </a:r>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79023" y="1857376"/>
            <a:ext cx="7179027" cy="4854922"/>
          </a:xfrm>
        </p:spPr>
        <p:txBody>
          <a:bodyPr numCol="1">
            <a:noAutofit/>
          </a:bodyPr>
          <a:lstStyle/>
          <a:p>
            <a:pPr>
              <a:lnSpc>
                <a:spcPct val="100000"/>
              </a:lnSpc>
              <a:spcBef>
                <a:spcPts val="500"/>
              </a:spcBef>
            </a:pPr>
            <a:r>
              <a:rPr lang="en-US" sz="3000" u="sng" dirty="0"/>
              <a:t>“</a:t>
            </a:r>
            <a:r>
              <a:rPr lang="en-US" sz="3200" u="sng" dirty="0"/>
              <a:t>Mrs. Murphy” exemption</a:t>
            </a:r>
            <a:r>
              <a:rPr lang="en-US" sz="3200" dirty="0"/>
              <a:t>  owns four (4) of fewer units, owner lives in one</a:t>
            </a:r>
          </a:p>
          <a:p>
            <a:pPr>
              <a:lnSpc>
                <a:spcPct val="100000"/>
              </a:lnSpc>
              <a:spcBef>
                <a:spcPts val="500"/>
              </a:spcBef>
            </a:pPr>
            <a:endParaRPr lang="en-US" sz="3200" b="1" dirty="0"/>
          </a:p>
          <a:p>
            <a:pPr>
              <a:lnSpc>
                <a:spcPct val="100000"/>
              </a:lnSpc>
              <a:spcBef>
                <a:spcPts val="500"/>
              </a:spcBef>
            </a:pPr>
            <a:r>
              <a:rPr lang="en-US" sz="3200" u="sng" dirty="0"/>
              <a:t>Single-family Exemption</a:t>
            </a:r>
            <a:r>
              <a:rPr lang="en-US" sz="3200" dirty="0"/>
              <a:t>:  houses For Sale By Owner without a real estate broker/agent </a:t>
            </a:r>
          </a:p>
          <a:p>
            <a:pPr>
              <a:lnSpc>
                <a:spcPct val="100000"/>
              </a:lnSpc>
              <a:spcBef>
                <a:spcPts val="500"/>
              </a:spcBef>
            </a:pPr>
            <a:endParaRPr lang="en-US" sz="3200" dirty="0"/>
          </a:p>
          <a:p>
            <a:pPr marL="0" indent="0">
              <a:lnSpc>
                <a:spcPct val="100000"/>
              </a:lnSpc>
              <a:buNone/>
            </a:pPr>
            <a:r>
              <a:rPr lang="en-US" sz="3200" b="1" dirty="0"/>
              <a:t>	**</a:t>
            </a:r>
            <a:r>
              <a:rPr lang="en-US" sz="3200" b="1" u="sng" dirty="0"/>
              <a:t>State and local laws apply</a:t>
            </a:r>
            <a:endParaRPr lang="en-US" sz="3200" b="1" dirty="0"/>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4113" y="1"/>
            <a:ext cx="453788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5" name="Picture 4" descr="A red and white label&#10;&#10;Description automatically generated with medium confidence">
            <a:extLst>
              <a:ext uri="{FF2B5EF4-FFF2-40B4-BE49-F238E27FC236}">
                <a16:creationId xmlns:a16="http://schemas.microsoft.com/office/drawing/2014/main" id="{895AEC0F-20AD-4D0C-A045-A7035AB5B5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4619" y="1418610"/>
            <a:ext cx="4794333" cy="3400526"/>
          </a:xfrm>
          <a:prstGeom prst="rect">
            <a:avLst/>
          </a:prstGeom>
        </p:spPr>
      </p:pic>
    </p:spTree>
    <p:extLst>
      <p:ext uri="{BB962C8B-B14F-4D97-AF65-F5344CB8AC3E}">
        <p14:creationId xmlns:p14="http://schemas.microsoft.com/office/powerpoint/2010/main" val="193667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AFAC-4265-496D-8A9D-DD2C20F6E55C}"/>
              </a:ext>
            </a:extLst>
          </p:cNvPr>
          <p:cNvSpPr>
            <a:spLocks noGrp="1"/>
          </p:cNvSpPr>
          <p:nvPr>
            <p:ph type="title"/>
          </p:nvPr>
        </p:nvSpPr>
        <p:spPr>
          <a:xfrm>
            <a:off x="1076325" y="240700"/>
            <a:ext cx="9998075" cy="1550419"/>
          </a:xfrm>
        </p:spPr>
        <p:txBody>
          <a:bodyPr/>
          <a:lstStyle/>
          <a:p>
            <a:pPr algn="ctr"/>
            <a:r>
              <a:rPr lang="en-US" u="sng" dirty="0"/>
              <a:t>Fair Housing Act</a:t>
            </a:r>
            <a:br>
              <a:rPr lang="en-US" u="sng" dirty="0"/>
            </a:br>
            <a:r>
              <a:rPr lang="en-US" u="sng" dirty="0"/>
              <a:t>Exemptions (cont’d)</a:t>
            </a:r>
          </a:p>
        </p:txBody>
      </p:sp>
      <p:sp>
        <p:nvSpPr>
          <p:cNvPr id="3" name="Content Placeholder 2">
            <a:extLst>
              <a:ext uri="{FF2B5EF4-FFF2-40B4-BE49-F238E27FC236}">
                <a16:creationId xmlns:a16="http://schemas.microsoft.com/office/drawing/2014/main" id="{AB0C564E-0408-4FE9-8FC0-6DF44930707F}"/>
              </a:ext>
            </a:extLst>
          </p:cNvPr>
          <p:cNvSpPr>
            <a:spLocks noGrp="1"/>
          </p:cNvSpPr>
          <p:nvPr>
            <p:ph idx="1"/>
          </p:nvPr>
        </p:nvSpPr>
        <p:spPr>
          <a:xfrm>
            <a:off x="981075" y="1791119"/>
            <a:ext cx="9010650" cy="4826181"/>
          </a:xfrm>
        </p:spPr>
        <p:txBody>
          <a:bodyPr>
            <a:normAutofit/>
          </a:bodyPr>
          <a:lstStyle/>
          <a:p>
            <a:pPr>
              <a:lnSpc>
                <a:spcPct val="100000"/>
              </a:lnSpc>
              <a:spcBef>
                <a:spcPts val="500"/>
              </a:spcBef>
            </a:pPr>
            <a:r>
              <a:rPr lang="en-US" sz="3300" dirty="0"/>
              <a:t>Housing owned by a religious group or </a:t>
            </a:r>
          </a:p>
          <a:p>
            <a:pPr marL="0" indent="0">
              <a:lnSpc>
                <a:spcPct val="100000"/>
              </a:lnSpc>
              <a:spcBef>
                <a:spcPts val="500"/>
              </a:spcBef>
              <a:buNone/>
            </a:pPr>
            <a:r>
              <a:rPr lang="en-US" sz="3300" dirty="0"/>
              <a:t>  private club</a:t>
            </a:r>
          </a:p>
          <a:p>
            <a:pPr marL="0" indent="0">
              <a:lnSpc>
                <a:spcPct val="100000"/>
              </a:lnSpc>
              <a:spcBef>
                <a:spcPts val="500"/>
              </a:spcBef>
              <a:buNone/>
            </a:pPr>
            <a:endParaRPr lang="en-US" sz="3300" dirty="0"/>
          </a:p>
          <a:p>
            <a:pPr>
              <a:lnSpc>
                <a:spcPct val="100000"/>
              </a:lnSpc>
              <a:spcBef>
                <a:spcPts val="500"/>
              </a:spcBef>
            </a:pPr>
            <a:r>
              <a:rPr lang="en-US" sz="3300" dirty="0"/>
              <a:t>Housing that is kept for older individuals </a:t>
            </a:r>
            <a:endParaRPr lang="en-US" sz="3300" b="1" dirty="0"/>
          </a:p>
          <a:p>
            <a:endParaRPr lang="en-US" sz="3300" dirty="0"/>
          </a:p>
          <a:p>
            <a:endParaRPr lang="en-US" sz="3300" dirty="0"/>
          </a:p>
          <a:p>
            <a:pPr marL="0" indent="0">
              <a:buNone/>
            </a:pPr>
            <a:r>
              <a:rPr lang="en-US" sz="3300" b="1" dirty="0"/>
              <a:t>**</a:t>
            </a:r>
            <a:r>
              <a:rPr lang="en-US" sz="3300" b="1" u="sng" dirty="0"/>
              <a:t>State and local laws apply</a:t>
            </a:r>
            <a:endParaRPr lang="en-US" sz="3300" dirty="0"/>
          </a:p>
        </p:txBody>
      </p:sp>
      <p:pic>
        <p:nvPicPr>
          <p:cNvPr id="4" name="Picture 3" descr="A red and white label&#10;&#10;Description automatically generated with medium confidence">
            <a:extLst>
              <a:ext uri="{FF2B5EF4-FFF2-40B4-BE49-F238E27FC236}">
                <a16:creationId xmlns:a16="http://schemas.microsoft.com/office/drawing/2014/main" id="{10791D9C-18EC-4FE5-BC63-E64A564FDC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4685" y="4343399"/>
            <a:ext cx="3205927" cy="2273901"/>
          </a:xfrm>
          <a:prstGeom prst="rect">
            <a:avLst/>
          </a:prstGeom>
        </p:spPr>
      </p:pic>
    </p:spTree>
    <p:extLst>
      <p:ext uri="{BB962C8B-B14F-4D97-AF65-F5344CB8AC3E}">
        <p14:creationId xmlns:p14="http://schemas.microsoft.com/office/powerpoint/2010/main" val="133392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2DDB-4BFB-4B55-BCF6-AA22D2911643}"/>
              </a:ext>
            </a:extLst>
          </p:cNvPr>
          <p:cNvSpPr>
            <a:spLocks noGrp="1"/>
          </p:cNvSpPr>
          <p:nvPr>
            <p:ph type="title"/>
          </p:nvPr>
        </p:nvSpPr>
        <p:spPr/>
        <p:txBody>
          <a:bodyPr/>
          <a:lstStyle/>
          <a:p>
            <a:pPr algn="ctr"/>
            <a:r>
              <a:rPr lang="en-US" u="sng" dirty="0"/>
              <a:t>Definition of Disability Under </a:t>
            </a:r>
            <a:br>
              <a:rPr lang="en-US" u="sng" dirty="0"/>
            </a:br>
            <a:r>
              <a:rPr lang="en-US" u="sng" dirty="0"/>
              <a:t>the Fair Housing Act</a:t>
            </a:r>
          </a:p>
        </p:txBody>
      </p:sp>
      <p:sp>
        <p:nvSpPr>
          <p:cNvPr id="3" name="Content Placeholder 2">
            <a:extLst>
              <a:ext uri="{FF2B5EF4-FFF2-40B4-BE49-F238E27FC236}">
                <a16:creationId xmlns:a16="http://schemas.microsoft.com/office/drawing/2014/main" id="{D48C48F7-45B5-4889-BFAA-B105F2F9F222}"/>
              </a:ext>
            </a:extLst>
          </p:cNvPr>
          <p:cNvSpPr>
            <a:spLocks noGrp="1"/>
          </p:cNvSpPr>
          <p:nvPr>
            <p:ph idx="1"/>
          </p:nvPr>
        </p:nvSpPr>
        <p:spPr>
          <a:xfrm>
            <a:off x="1117600" y="2005782"/>
            <a:ext cx="11061356" cy="2500800"/>
          </a:xfrm>
        </p:spPr>
        <p:txBody>
          <a:bodyPr>
            <a:normAutofit/>
          </a:bodyPr>
          <a:lstStyle/>
          <a:p>
            <a:r>
              <a:rPr lang="en-US" sz="3300" b="1" u="sng" dirty="0"/>
              <a:t>Disability</a:t>
            </a:r>
            <a:r>
              <a:rPr lang="en-US" sz="3300" dirty="0"/>
              <a:t>:  </a:t>
            </a:r>
          </a:p>
          <a:p>
            <a:pPr marL="0" indent="0">
              <a:buNone/>
            </a:pPr>
            <a:r>
              <a:rPr lang="en-US" sz="3300" dirty="0"/>
              <a:t>	a </a:t>
            </a:r>
            <a:r>
              <a:rPr lang="en-US" sz="3300" b="1" i="1" dirty="0"/>
              <a:t>physical</a:t>
            </a:r>
            <a:r>
              <a:rPr lang="en-US" sz="3300" dirty="0"/>
              <a:t> or </a:t>
            </a:r>
            <a:r>
              <a:rPr lang="en-US" sz="3300" b="1" i="1" dirty="0"/>
              <a:t>mental</a:t>
            </a:r>
            <a:r>
              <a:rPr lang="en-US" sz="3300" dirty="0"/>
              <a:t> impairment limiting one (1) or 	more major areas of life; </a:t>
            </a:r>
            <a:r>
              <a:rPr lang="en-US" sz="3300" b="1" dirty="0"/>
              <a:t>or</a:t>
            </a:r>
          </a:p>
          <a:p>
            <a:pPr marL="0" indent="0">
              <a:buNone/>
            </a:pPr>
            <a:endParaRPr lang="en-US" sz="4000" b="1" dirty="0"/>
          </a:p>
          <a:p>
            <a:pPr lvl="1"/>
            <a:endParaRPr lang="en-US" sz="2200" dirty="0"/>
          </a:p>
        </p:txBody>
      </p:sp>
      <p:pic>
        <p:nvPicPr>
          <p:cNvPr id="5" name="Picture 4" descr="Icon&#10;&#10;Description automatically generated">
            <a:extLst>
              <a:ext uri="{FF2B5EF4-FFF2-40B4-BE49-F238E27FC236}">
                <a16:creationId xmlns:a16="http://schemas.microsoft.com/office/drawing/2014/main" id="{6744B7A6-7D5F-408D-847C-070B806C3D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7600" y="4506582"/>
            <a:ext cx="11061357" cy="2351418"/>
          </a:xfrm>
          <a:prstGeom prst="rect">
            <a:avLst/>
          </a:prstGeom>
        </p:spPr>
      </p:pic>
    </p:spTree>
    <p:extLst>
      <p:ext uri="{BB962C8B-B14F-4D97-AF65-F5344CB8AC3E}">
        <p14:creationId xmlns:p14="http://schemas.microsoft.com/office/powerpoint/2010/main" val="302268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E8B4-9287-4F10-BBAA-F78186DB536A}"/>
              </a:ext>
            </a:extLst>
          </p:cNvPr>
          <p:cNvSpPr>
            <a:spLocks noGrp="1"/>
          </p:cNvSpPr>
          <p:nvPr>
            <p:ph type="title"/>
          </p:nvPr>
        </p:nvSpPr>
        <p:spPr/>
        <p:txBody>
          <a:bodyPr/>
          <a:lstStyle/>
          <a:p>
            <a:pPr algn="ctr"/>
            <a:r>
              <a:rPr lang="en-US" u="sng" dirty="0"/>
              <a:t>Definition of Disability Under</a:t>
            </a:r>
            <a:br>
              <a:rPr lang="en-US" u="sng" dirty="0"/>
            </a:br>
            <a:r>
              <a:rPr lang="en-US" u="sng" dirty="0"/>
              <a:t>the Fair Housing Act (cont’d)</a:t>
            </a:r>
          </a:p>
        </p:txBody>
      </p:sp>
      <p:sp>
        <p:nvSpPr>
          <p:cNvPr id="3" name="Content Placeholder 2">
            <a:extLst>
              <a:ext uri="{FF2B5EF4-FFF2-40B4-BE49-F238E27FC236}">
                <a16:creationId xmlns:a16="http://schemas.microsoft.com/office/drawing/2014/main" id="{9157857B-F5DB-4AC1-8EF9-8D6F09D9ACEF}"/>
              </a:ext>
            </a:extLst>
          </p:cNvPr>
          <p:cNvSpPr>
            <a:spLocks noGrp="1"/>
          </p:cNvSpPr>
          <p:nvPr>
            <p:ph idx="1"/>
          </p:nvPr>
        </p:nvSpPr>
        <p:spPr>
          <a:xfrm>
            <a:off x="835025" y="1921891"/>
            <a:ext cx="11247650" cy="2446638"/>
          </a:xfrm>
        </p:spPr>
        <p:txBody>
          <a:bodyPr/>
          <a:lstStyle/>
          <a:p>
            <a:endParaRPr lang="en-US" dirty="0"/>
          </a:p>
          <a:p>
            <a:pPr marL="1828800" lvl="1" indent="0"/>
            <a:r>
              <a:rPr lang="en-US" sz="3400" dirty="0"/>
              <a:t> having a history of a disability; </a:t>
            </a:r>
            <a:r>
              <a:rPr lang="en-US" sz="3400" b="1" dirty="0"/>
              <a:t>or</a:t>
            </a:r>
          </a:p>
          <a:p>
            <a:pPr marL="1828800" lvl="1" indent="0"/>
            <a:r>
              <a:rPr lang="en-US" sz="3400" dirty="0"/>
              <a:t> being </a:t>
            </a:r>
            <a:r>
              <a:rPr lang="en-US" sz="3400" i="1" dirty="0"/>
              <a:t>viewed as having </a:t>
            </a:r>
            <a:r>
              <a:rPr lang="en-US" sz="3400" dirty="0"/>
              <a:t>a disability.</a:t>
            </a:r>
          </a:p>
        </p:txBody>
      </p:sp>
      <p:pic>
        <p:nvPicPr>
          <p:cNvPr id="4" name="Picture 3" descr="Icon&#10;&#10;Description automatically generated">
            <a:extLst>
              <a:ext uri="{FF2B5EF4-FFF2-40B4-BE49-F238E27FC236}">
                <a16:creationId xmlns:a16="http://schemas.microsoft.com/office/drawing/2014/main" id="{B1F7DA16-EED6-41C0-9279-4CE2857896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4670" y="4411362"/>
            <a:ext cx="10928005" cy="2446638"/>
          </a:xfrm>
          <a:prstGeom prst="rect">
            <a:avLst/>
          </a:prstGeom>
        </p:spPr>
      </p:pic>
    </p:spTree>
    <p:extLst>
      <p:ext uri="{BB962C8B-B14F-4D97-AF65-F5344CB8AC3E}">
        <p14:creationId xmlns:p14="http://schemas.microsoft.com/office/powerpoint/2010/main" val="404206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9" name="Rectangle 13">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0" name="Rectangle 15">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F5C65EB-04B3-499E-8809-A4587F5C93F2}"/>
              </a:ext>
            </a:extLst>
          </p:cNvPr>
          <p:cNvSpPr>
            <a:spLocks noGrp="1"/>
          </p:cNvSpPr>
          <p:nvPr>
            <p:ph type="title"/>
          </p:nvPr>
        </p:nvSpPr>
        <p:spPr>
          <a:xfrm>
            <a:off x="1018309" y="45252"/>
            <a:ext cx="9980417" cy="1393023"/>
          </a:xfrm>
        </p:spPr>
        <p:txBody>
          <a:bodyPr numCol="1">
            <a:normAutofit fontScale="90000"/>
          </a:bodyPr>
          <a:lstStyle/>
          <a:p>
            <a:pPr algn="ctr"/>
            <a:br>
              <a:rPr lang="en-US" sz="4100" u="sng" dirty="0"/>
            </a:br>
            <a:r>
              <a:rPr lang="en-US" sz="4800" u="sng" dirty="0"/>
              <a:t>Disabilities &amp; the Fair Housing Act</a:t>
            </a:r>
          </a:p>
        </p:txBody>
      </p:sp>
      <p:pic>
        <p:nvPicPr>
          <p:cNvPr id="7" name="Picture 6" descr="Icon  Description automatically generated">
            <a:extLst>
              <a:ext uri="{FF2B5EF4-FFF2-40B4-BE49-F238E27FC236}">
                <a16:creationId xmlns:a16="http://schemas.microsoft.com/office/drawing/2014/main" id="{626E96D5-499D-4388-85D4-95BC14E2D4C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35343" y="1582252"/>
            <a:ext cx="2449124" cy="1959300"/>
          </a:xfrm>
          <a:prstGeom prst="rect">
            <a:avLst/>
          </a:prstGeom>
        </p:spPr>
      </p:pic>
      <p:pic>
        <p:nvPicPr>
          <p:cNvPr id="5" name="Picture 4" descr="A picture containing text, sky, sign, outdoor  Description automatically generated">
            <a:extLst>
              <a:ext uri="{FF2B5EF4-FFF2-40B4-BE49-F238E27FC236}">
                <a16:creationId xmlns:a16="http://schemas.microsoft.com/office/drawing/2014/main" id="{2DD7A99D-758F-4F67-A263-FDBB7844EBB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35343" y="3887272"/>
            <a:ext cx="2449124" cy="2449124"/>
          </a:xfrm>
          <a:prstGeom prst="rect">
            <a:avLst/>
          </a:prstGeom>
        </p:spPr>
      </p:pic>
      <p:sp>
        <p:nvSpPr>
          <p:cNvPr id="9" name="Content Placeholder 2">
            <a:extLst>
              <a:ext uri="{FF2B5EF4-FFF2-40B4-BE49-F238E27FC236}">
                <a16:creationId xmlns:a16="http://schemas.microsoft.com/office/drawing/2014/main" id="{4FFB6C4B-A482-4E4C-AD76-F0BCCC6DB158}"/>
              </a:ext>
            </a:extLst>
          </p:cNvPr>
          <p:cNvSpPr txBox="1">
            <a:spLocks/>
          </p:cNvSpPr>
          <p:nvPr/>
        </p:nvSpPr>
        <p:spPr>
          <a:xfrm>
            <a:off x="607533" y="1438275"/>
            <a:ext cx="8793642" cy="5374473"/>
          </a:xfrm>
          <a:prstGeom prst="rect">
            <a:avLst/>
          </a:prstGeom>
        </p:spPr>
        <p:txBody>
          <a:bodyPr vert="horz" lIns="91440" tIns="45720" rIns="91440" bIns="45720" numCol="1" rtlCol="0">
            <a:norm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3500" b="1" u="sng" dirty="0"/>
          </a:p>
          <a:p>
            <a:pPr>
              <a:lnSpc>
                <a:spcPct val="100000"/>
              </a:lnSpc>
            </a:pPr>
            <a:r>
              <a:rPr lang="en-US" sz="3500" b="1" u="sng" dirty="0"/>
              <a:t>Section 504 of the Rehabilitation Act of 1973</a:t>
            </a:r>
          </a:p>
          <a:p>
            <a:pPr marL="0" indent="0">
              <a:lnSpc>
                <a:spcPct val="100000"/>
              </a:lnSpc>
              <a:buNone/>
            </a:pPr>
            <a:endParaRPr lang="en-US" sz="3500" b="1" u="sng" dirty="0"/>
          </a:p>
          <a:p>
            <a:pPr>
              <a:lnSpc>
                <a:spcPct val="100000"/>
              </a:lnSpc>
            </a:pPr>
            <a:r>
              <a:rPr lang="en-US" sz="3500" b="1" u="sng" dirty="0"/>
              <a:t>Additional  Protections for Individuals with Disabilities</a:t>
            </a:r>
          </a:p>
          <a:p>
            <a:pPr marL="0" indent="0">
              <a:lnSpc>
                <a:spcPct val="100000"/>
              </a:lnSpc>
              <a:buNone/>
            </a:pPr>
            <a:endParaRPr lang="en-US" sz="3200" b="1" u="sng" dirty="0"/>
          </a:p>
          <a:p>
            <a:pPr marL="0" indent="0">
              <a:lnSpc>
                <a:spcPct val="100000"/>
              </a:lnSpc>
              <a:buNone/>
            </a:pPr>
            <a:endParaRPr lang="en-US" sz="1300" dirty="0"/>
          </a:p>
          <a:p>
            <a:pPr marL="0" indent="0">
              <a:lnSpc>
                <a:spcPct val="100000"/>
              </a:lnSpc>
              <a:buNone/>
            </a:pPr>
            <a:endParaRPr lang="en-US" sz="1300" dirty="0"/>
          </a:p>
          <a:p>
            <a:pPr marL="0" indent="0">
              <a:lnSpc>
                <a:spcPct val="100000"/>
              </a:lnSpc>
              <a:buNone/>
            </a:pPr>
            <a:endParaRPr lang="en-US" sz="1300" dirty="0"/>
          </a:p>
          <a:p>
            <a:pPr marL="0" indent="0">
              <a:lnSpc>
                <a:spcPct val="100000"/>
              </a:lnSpc>
              <a:buNone/>
            </a:pPr>
            <a:endParaRPr lang="en-US" sz="1300" dirty="0"/>
          </a:p>
        </p:txBody>
      </p:sp>
    </p:spTree>
    <p:extLst>
      <p:ext uri="{BB962C8B-B14F-4D97-AF65-F5344CB8AC3E}">
        <p14:creationId xmlns:p14="http://schemas.microsoft.com/office/powerpoint/2010/main" val="5284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3" name="Rectangle 22">
            <a:extLst>
              <a:ext uri="{FF2B5EF4-FFF2-40B4-BE49-F238E27FC236}">
                <a16:creationId xmlns:a16="http://schemas.microsoft.com/office/drawing/2014/main" id="{6DA97320-228E-48F3-BCFA-423F983C8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6928"/>
            <a:ext cx="1133856" cy="6291072"/>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25" name="Rectangle 24">
            <a:extLst>
              <a:ext uri="{FF2B5EF4-FFF2-40B4-BE49-F238E27FC236}">
                <a16:creationId xmlns:a16="http://schemas.microsoft.com/office/drawing/2014/main" id="{2C9F0975-851A-4FEC-B19A-6EC12C0D5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2" name="Title 1">
            <a:extLst>
              <a:ext uri="{FF2B5EF4-FFF2-40B4-BE49-F238E27FC236}">
                <a16:creationId xmlns:a16="http://schemas.microsoft.com/office/drawing/2014/main" id="{7569DCDB-4359-46D0-9B36-0E2669351CCA}"/>
              </a:ext>
            </a:extLst>
          </p:cNvPr>
          <p:cNvSpPr>
            <a:spLocks noGrp="1"/>
          </p:cNvSpPr>
          <p:nvPr>
            <p:ph type="title"/>
          </p:nvPr>
        </p:nvSpPr>
        <p:spPr>
          <a:xfrm>
            <a:off x="5631873" y="332509"/>
            <a:ext cx="6383343" cy="924791"/>
          </a:xfrm>
        </p:spPr>
        <p:txBody>
          <a:bodyPr numCol="1">
            <a:noAutofit/>
          </a:bodyPr>
          <a:lstStyle/>
          <a:p>
            <a:pPr algn="ctr"/>
            <a:r>
              <a:rPr lang="en-US" sz="4000" u="sng" dirty="0"/>
              <a:t>Historical Facts: </a:t>
            </a:r>
            <a:br>
              <a:rPr lang="en-US" sz="3600" u="sng" dirty="0"/>
            </a:br>
            <a:endParaRPr lang="en-US" sz="3600" u="sng" dirty="0"/>
          </a:p>
        </p:txBody>
      </p:sp>
      <p:graphicFrame>
        <p:nvGraphicFramePr>
          <p:cNvPr id="29" name="Content Placeholder 2">
            <a:extLst>
              <a:ext uri="{FF2B5EF4-FFF2-40B4-BE49-F238E27FC236}">
                <a16:creationId xmlns:a16="http://schemas.microsoft.com/office/drawing/2014/main" id="{D65D03C1-C6FB-4B26-BCF3-6A34E02E1C43}"/>
              </a:ext>
            </a:extLst>
          </p:cNvPr>
          <p:cNvGraphicFramePr>
            <a:graphicFrameLocks noGrp="1"/>
          </p:cNvGraphicFramePr>
          <p:nvPr>
            <p:ph idx="1"/>
            <p:extLst>
              <p:ext uri="{D42A27DB-BD31-4B8C-83A1-F6EECF244321}">
                <p14:modId xmlns:p14="http://schemas.microsoft.com/office/powerpoint/2010/main" val="921321180"/>
              </p:ext>
            </p:extLst>
          </p:nvPr>
        </p:nvGraphicFramePr>
        <p:xfrm>
          <a:off x="5947491" y="1817368"/>
          <a:ext cx="6244509" cy="527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text, building, outdoor, electronics  Description automatically generated">
            <a:extLst>
              <a:ext uri="{FF2B5EF4-FFF2-40B4-BE49-F238E27FC236}">
                <a16:creationId xmlns:a16="http://schemas.microsoft.com/office/drawing/2014/main" id="{51552F41-42D8-426F-9D8C-727B88AD0CE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292" r="4" b="11292"/>
          <a:stretch/>
        </p:blipFill>
        <p:spPr>
          <a:xfrm>
            <a:off x="1256215" y="566928"/>
            <a:ext cx="4415781" cy="2862072"/>
          </a:xfrm>
          <a:prstGeom prst="rect">
            <a:avLst/>
          </a:prstGeom>
        </p:spPr>
      </p:pic>
      <p:pic>
        <p:nvPicPr>
          <p:cNvPr id="9" name="Picture 8" descr="Map  Description automatically generated">
            <a:extLst>
              <a:ext uri="{FF2B5EF4-FFF2-40B4-BE49-F238E27FC236}">
                <a16:creationId xmlns:a16="http://schemas.microsoft.com/office/drawing/2014/main" id="{1BD97930-9234-475E-AA6B-AC9E88FE373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22063" y="4044973"/>
            <a:ext cx="4409810" cy="2480518"/>
          </a:xfrm>
          <a:prstGeom prst="rect">
            <a:avLst/>
          </a:prstGeom>
        </p:spPr>
      </p:pic>
    </p:spTree>
    <p:extLst>
      <p:ext uri="{BB962C8B-B14F-4D97-AF65-F5344CB8AC3E}">
        <p14:creationId xmlns:p14="http://schemas.microsoft.com/office/powerpoint/2010/main" val="165710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828F-C26D-421D-ABC5-D6EBD2D9F8E0}"/>
              </a:ext>
            </a:extLst>
          </p:cNvPr>
          <p:cNvSpPr>
            <a:spLocks noGrp="1"/>
          </p:cNvSpPr>
          <p:nvPr>
            <p:ph type="title"/>
          </p:nvPr>
        </p:nvSpPr>
        <p:spPr>
          <a:xfrm>
            <a:off x="1587710" y="455362"/>
            <a:ext cx="9486690" cy="1324011"/>
          </a:xfrm>
        </p:spPr>
        <p:txBody>
          <a:bodyPr>
            <a:normAutofit fontScale="90000"/>
          </a:bodyPr>
          <a:lstStyle/>
          <a:p>
            <a:pPr algn="ctr"/>
            <a:r>
              <a:rPr lang="en-US" u="sng" dirty="0"/>
              <a:t>Disabilities &amp; the Fair Housing </a:t>
            </a:r>
            <a:br>
              <a:rPr lang="en-US" u="sng" dirty="0"/>
            </a:br>
            <a:r>
              <a:rPr lang="en-US" u="sng" dirty="0"/>
              <a:t>Act (cont’d)</a:t>
            </a:r>
          </a:p>
        </p:txBody>
      </p:sp>
      <p:sp>
        <p:nvSpPr>
          <p:cNvPr id="3" name="Content Placeholder 2">
            <a:extLst>
              <a:ext uri="{FF2B5EF4-FFF2-40B4-BE49-F238E27FC236}">
                <a16:creationId xmlns:a16="http://schemas.microsoft.com/office/drawing/2014/main" id="{2CB5362A-A972-49A0-B5DA-AD070FD8C079}"/>
              </a:ext>
            </a:extLst>
          </p:cNvPr>
          <p:cNvSpPr>
            <a:spLocks noGrp="1"/>
          </p:cNvSpPr>
          <p:nvPr>
            <p:ph idx="1"/>
          </p:nvPr>
        </p:nvSpPr>
        <p:spPr>
          <a:xfrm>
            <a:off x="685800" y="1779374"/>
            <a:ext cx="11392938" cy="2354476"/>
          </a:xfrm>
        </p:spPr>
        <p:txBody>
          <a:bodyPr/>
          <a:lstStyle/>
          <a:p>
            <a:endParaRPr lang="en-US" dirty="0"/>
          </a:p>
          <a:p>
            <a:r>
              <a:rPr lang="en-US" sz="3400" dirty="0"/>
              <a:t>Multifamily homes </a:t>
            </a:r>
            <a:r>
              <a:rPr lang="en-US" sz="3400" b="1" u="sng" dirty="0"/>
              <a:t>built after March 13, 1991</a:t>
            </a:r>
            <a:r>
              <a:rPr lang="en-US" sz="3400" dirty="0"/>
              <a:t>,  also must have features to help disabled people live in them</a:t>
            </a:r>
          </a:p>
          <a:p>
            <a:pPr marL="0" indent="0">
              <a:buNone/>
            </a:pPr>
            <a:endParaRPr lang="en-US" dirty="0"/>
          </a:p>
        </p:txBody>
      </p:sp>
      <p:pic>
        <p:nvPicPr>
          <p:cNvPr id="4" name="Picture 3" descr="A picture containing text, sky, sign, outdoor  Description automatically generated">
            <a:extLst>
              <a:ext uri="{FF2B5EF4-FFF2-40B4-BE49-F238E27FC236}">
                <a16:creationId xmlns:a16="http://schemas.microsoft.com/office/drawing/2014/main" id="{6D64EF8A-C3D9-4F1B-BD52-55E2646E1B9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29614" y="4366612"/>
            <a:ext cx="2449124" cy="2449124"/>
          </a:xfrm>
          <a:prstGeom prst="rect">
            <a:avLst/>
          </a:prstGeom>
        </p:spPr>
      </p:pic>
      <p:pic>
        <p:nvPicPr>
          <p:cNvPr id="5" name="Picture 4" descr="Icon  Description automatically generated">
            <a:extLst>
              <a:ext uri="{FF2B5EF4-FFF2-40B4-BE49-F238E27FC236}">
                <a16:creationId xmlns:a16="http://schemas.microsoft.com/office/drawing/2014/main" id="{7B8328A5-8777-404C-8031-6B53DB211A9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2305" y="4366612"/>
            <a:ext cx="2449124" cy="2437284"/>
          </a:xfrm>
          <a:prstGeom prst="rect">
            <a:avLst/>
          </a:prstGeom>
        </p:spPr>
      </p:pic>
    </p:spTree>
    <p:extLst>
      <p:ext uri="{BB962C8B-B14F-4D97-AF65-F5344CB8AC3E}">
        <p14:creationId xmlns:p14="http://schemas.microsoft.com/office/powerpoint/2010/main" val="203260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676" y="565153"/>
            <a:ext cx="4067325"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315311" y="455362"/>
            <a:ext cx="7467480" cy="1723048"/>
          </a:xfrm>
        </p:spPr>
        <p:txBody>
          <a:bodyPr numCol="1">
            <a:noAutofit/>
          </a:bodyPr>
          <a:lstStyle/>
          <a:p>
            <a:pPr algn="ctr"/>
            <a:r>
              <a:rPr lang="en-US" sz="4000" b="1" u="sng" dirty="0"/>
              <a:t>Reasonable Accommodation</a:t>
            </a:r>
            <a:br>
              <a:rPr lang="en-US" sz="3600" b="1" u="sng" dirty="0"/>
            </a:br>
            <a:br>
              <a:rPr lang="en-US" sz="3600" b="1" dirty="0"/>
            </a:br>
            <a:br>
              <a:rPr lang="en-US" sz="3600" u="sng" dirty="0"/>
            </a:br>
            <a:endParaRPr lang="en-US" sz="3600"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0" y="1525566"/>
            <a:ext cx="8124676" cy="5110012"/>
          </a:xfrm>
        </p:spPr>
        <p:txBody>
          <a:bodyPr numCol="1">
            <a:noAutofit/>
          </a:bodyPr>
          <a:lstStyle/>
          <a:p>
            <a:pPr lvl="2"/>
            <a:endParaRPr lang="en-US" sz="1600" b="1" u="sng" dirty="0"/>
          </a:p>
          <a:p>
            <a:pPr marL="457200" lvl="2" indent="0">
              <a:spcBef>
                <a:spcPts val="500"/>
              </a:spcBef>
              <a:buNone/>
            </a:pPr>
            <a:r>
              <a:rPr lang="en-US" sz="3400" dirty="0"/>
              <a:t>A </a:t>
            </a:r>
            <a:r>
              <a:rPr lang="en-US" sz="3400" i="1" dirty="0"/>
              <a:t>change, exception, or adjustment to a rule, policy, practice, or service made for a person with disabilities.</a:t>
            </a:r>
          </a:p>
          <a:p>
            <a:pPr marL="457200" lvl="2" indent="0">
              <a:spcBef>
                <a:spcPts val="500"/>
              </a:spcBef>
              <a:buNone/>
            </a:pPr>
            <a:endParaRPr lang="en-US" sz="3400" i="1" dirty="0"/>
          </a:p>
          <a:p>
            <a:pPr marL="457200" lvl="2" indent="0" algn="ctr">
              <a:spcBef>
                <a:spcPts val="500"/>
              </a:spcBef>
              <a:buNone/>
            </a:pPr>
            <a:endParaRPr lang="en-US" sz="3400" b="1" u="sng" dirty="0"/>
          </a:p>
          <a:p>
            <a:pPr marL="457200" lvl="2" indent="0" algn="ctr">
              <a:spcBef>
                <a:spcPts val="500"/>
              </a:spcBef>
              <a:buNone/>
            </a:pPr>
            <a:endParaRPr lang="en-US" sz="3400" b="1" u="sng" dirty="0"/>
          </a:p>
          <a:p>
            <a:pPr marL="457200" lvl="2" indent="0" algn="ctr">
              <a:spcBef>
                <a:spcPts val="500"/>
              </a:spcBef>
              <a:buNone/>
            </a:pPr>
            <a:r>
              <a:rPr lang="en-US" sz="3400" b="1" u="sng" dirty="0"/>
              <a:t>No Construction Required</a:t>
            </a:r>
          </a:p>
          <a:p>
            <a:pPr lvl="5"/>
            <a:endParaRPr lang="en-US" sz="2200" b="1" dirty="0"/>
          </a:p>
          <a:p>
            <a:pPr lvl="2"/>
            <a:endParaRPr lang="en-US" sz="1200" b="1" u="sng" dirty="0"/>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382" y="1"/>
            <a:ext cx="349861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6" name="Picture 5" descr="Whiteboard  Description automatically generated">
            <a:extLst>
              <a:ext uri="{FF2B5EF4-FFF2-40B4-BE49-F238E27FC236}">
                <a16:creationId xmlns:a16="http://schemas.microsoft.com/office/drawing/2014/main" id="{D6AA6530-E442-4630-85AD-A6EFB4BF3D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1910" y="3328478"/>
            <a:ext cx="3872856" cy="2374789"/>
          </a:xfrm>
          <a:prstGeom prst="rect">
            <a:avLst/>
          </a:prstGeom>
        </p:spPr>
      </p:pic>
    </p:spTree>
    <p:extLst>
      <p:ext uri="{BB962C8B-B14F-4D97-AF65-F5344CB8AC3E}">
        <p14:creationId xmlns:p14="http://schemas.microsoft.com/office/powerpoint/2010/main" val="1255170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2904-04D4-46DA-8D69-03623259D08B}"/>
              </a:ext>
            </a:extLst>
          </p:cNvPr>
          <p:cNvSpPr>
            <a:spLocks noGrp="1"/>
          </p:cNvSpPr>
          <p:nvPr>
            <p:ph type="title"/>
          </p:nvPr>
        </p:nvSpPr>
        <p:spPr>
          <a:xfrm>
            <a:off x="1411064" y="135082"/>
            <a:ext cx="9486690" cy="1347729"/>
          </a:xfrm>
        </p:spPr>
        <p:txBody>
          <a:bodyPr numCol="1">
            <a:noAutofit/>
          </a:bodyPr>
          <a:lstStyle/>
          <a:p>
            <a:pPr algn="ctr"/>
            <a:br>
              <a:rPr lang="en-US" sz="3600" b="1" u="sng" dirty="0"/>
            </a:br>
            <a:r>
              <a:rPr lang="en-US" b="1" u="sng" dirty="0"/>
              <a:t>Reasonable Modification</a:t>
            </a:r>
            <a:br>
              <a:rPr lang="en-US" sz="3600" b="1" dirty="0"/>
            </a:br>
            <a:endParaRPr lang="en-US" sz="3600" dirty="0"/>
          </a:p>
        </p:txBody>
      </p:sp>
      <p:sp>
        <p:nvSpPr>
          <p:cNvPr id="3" name="Content Placeholder 2">
            <a:extLst>
              <a:ext uri="{FF2B5EF4-FFF2-40B4-BE49-F238E27FC236}">
                <a16:creationId xmlns:a16="http://schemas.microsoft.com/office/drawing/2014/main" id="{3807AA61-3346-4106-978D-A9A555A7A2FF}"/>
              </a:ext>
            </a:extLst>
          </p:cNvPr>
          <p:cNvSpPr>
            <a:spLocks noGrp="1"/>
          </p:cNvSpPr>
          <p:nvPr>
            <p:ph idx="1"/>
          </p:nvPr>
        </p:nvSpPr>
        <p:spPr>
          <a:xfrm>
            <a:off x="771525" y="1840057"/>
            <a:ext cx="11326589" cy="3238570"/>
          </a:xfrm>
        </p:spPr>
        <p:txBody>
          <a:bodyPr numCol="1">
            <a:normAutofit/>
          </a:bodyPr>
          <a:lstStyle/>
          <a:p>
            <a:pPr marL="457200" lvl="2" indent="0">
              <a:buNone/>
            </a:pPr>
            <a:r>
              <a:rPr lang="en-US" sz="4000" dirty="0"/>
              <a:t>A </a:t>
            </a:r>
            <a:r>
              <a:rPr lang="en-US" sz="4000" b="1" i="1" u="sng" dirty="0"/>
              <a:t>structural</a:t>
            </a:r>
            <a:r>
              <a:rPr lang="en-US" sz="4000" i="1" dirty="0"/>
              <a:t> </a:t>
            </a:r>
            <a:r>
              <a:rPr lang="en-US" sz="4000" dirty="0"/>
              <a:t>change to a home that helps a person with disabilities.</a:t>
            </a:r>
          </a:p>
          <a:p>
            <a:endParaRPr lang="en-US" dirty="0"/>
          </a:p>
        </p:txBody>
      </p:sp>
      <p:pic>
        <p:nvPicPr>
          <p:cNvPr id="5" name="Picture 4" descr="A picture containing text, clipart  Description automatically generated">
            <a:extLst>
              <a:ext uri="{FF2B5EF4-FFF2-40B4-BE49-F238E27FC236}">
                <a16:creationId xmlns:a16="http://schemas.microsoft.com/office/drawing/2014/main" id="{E06B5296-4615-40F0-A2D1-74404D5AA5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79182" y="5273385"/>
            <a:ext cx="1736148" cy="1453151"/>
          </a:xfrm>
          <a:prstGeom prst="rect">
            <a:avLst/>
          </a:prstGeom>
        </p:spPr>
      </p:pic>
      <p:pic>
        <p:nvPicPr>
          <p:cNvPr id="13" name="Picture 12" descr="Logo&#10;&#10;Description automatically generated">
            <a:extLst>
              <a:ext uri="{FF2B5EF4-FFF2-40B4-BE49-F238E27FC236}">
                <a16:creationId xmlns:a16="http://schemas.microsoft.com/office/drawing/2014/main" id="{6C9970C4-7F13-48E4-846D-9CECFA5283C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0151" y="5297022"/>
            <a:ext cx="4238624" cy="1431772"/>
          </a:xfrm>
          <a:prstGeom prst="rect">
            <a:avLst/>
          </a:prstGeom>
        </p:spPr>
      </p:pic>
    </p:spTree>
    <p:extLst>
      <p:ext uri="{BB962C8B-B14F-4D97-AF65-F5344CB8AC3E}">
        <p14:creationId xmlns:p14="http://schemas.microsoft.com/office/powerpoint/2010/main" val="728710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14" name="Picture 13" descr="Dog sleeping with kitten">
            <a:extLst>
              <a:ext uri="{FF2B5EF4-FFF2-40B4-BE49-F238E27FC236}">
                <a16:creationId xmlns:a16="http://schemas.microsoft.com/office/drawing/2014/main" id="{7FFA513E-36FD-4AF1-94CF-459CA3A713C9}"/>
              </a:ext>
            </a:extLst>
          </p:cNvPr>
          <p:cNvPicPr>
            <a:picLocks noChangeAspect="1"/>
          </p:cNvPicPr>
          <p:nvPr/>
        </p:nvPicPr>
        <p:blipFill rotWithShape="1">
          <a:blip r:embed="rId2"/>
          <a:srcRect l="14699" r="11994" b="-2"/>
          <a:stretch/>
        </p:blipFill>
        <p:spPr>
          <a:xfrm>
            <a:off x="20" y="1"/>
            <a:ext cx="7325571" cy="6858000"/>
          </a:xfrm>
          <a:prstGeom prst="rect">
            <a:avLst/>
          </a:prstGeom>
        </p:spPr>
      </p:pic>
      <p:sp>
        <p:nvSpPr>
          <p:cNvPr id="20" name="Rectangle 1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2" name="Rectangle 2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7325591" y="1"/>
            <a:ext cx="4675909" cy="1581149"/>
          </a:xfrm>
        </p:spPr>
        <p:txBody>
          <a:bodyPr numCol="1">
            <a:normAutofit fontScale="90000"/>
          </a:bodyPr>
          <a:lstStyle/>
          <a:p>
            <a:pPr algn="ctr">
              <a:lnSpc>
                <a:spcPct val="90000"/>
              </a:lnSpc>
            </a:pPr>
            <a:br>
              <a:rPr lang="en-US" sz="2800" u="sng" dirty="0"/>
            </a:br>
            <a:r>
              <a:rPr lang="en-US" u="sng" dirty="0"/>
              <a:t>Assistance Animals</a:t>
            </a:r>
            <a:br>
              <a:rPr lang="en-US" sz="2800" u="sng" dirty="0"/>
            </a:br>
            <a:endParaRPr lang="en-US" sz="2800"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7325591" y="1581150"/>
            <a:ext cx="4599709" cy="5276846"/>
          </a:xfrm>
        </p:spPr>
        <p:txBody>
          <a:bodyPr numCol="1">
            <a:normAutofit/>
          </a:bodyPr>
          <a:lstStyle/>
          <a:p>
            <a:pPr>
              <a:lnSpc>
                <a:spcPct val="100000"/>
              </a:lnSpc>
            </a:pPr>
            <a:r>
              <a:rPr lang="en-US" sz="3500" dirty="0"/>
              <a:t>Not limited to a dog</a:t>
            </a:r>
          </a:p>
          <a:p>
            <a:pPr marL="0" indent="0">
              <a:lnSpc>
                <a:spcPct val="100000"/>
              </a:lnSpc>
              <a:buNone/>
            </a:pPr>
            <a:endParaRPr lang="en-US" sz="3500" dirty="0"/>
          </a:p>
          <a:p>
            <a:pPr>
              <a:lnSpc>
                <a:spcPct val="100000"/>
              </a:lnSpc>
            </a:pPr>
            <a:r>
              <a:rPr lang="en-US" sz="3500" dirty="0"/>
              <a:t>Doesn’t have to be trained</a:t>
            </a:r>
          </a:p>
          <a:p>
            <a:pPr>
              <a:lnSpc>
                <a:spcPct val="100000"/>
              </a:lnSpc>
            </a:pPr>
            <a:endParaRPr lang="en-US" sz="3500" dirty="0"/>
          </a:p>
          <a:p>
            <a:pPr>
              <a:lnSpc>
                <a:spcPct val="100000"/>
              </a:lnSpc>
            </a:pPr>
            <a:r>
              <a:rPr lang="en-US" sz="3500" dirty="0"/>
              <a:t>No pet deposit or pet rent</a:t>
            </a:r>
          </a:p>
          <a:p>
            <a:pPr>
              <a:lnSpc>
                <a:spcPct val="100000"/>
              </a:lnSpc>
            </a:pPr>
            <a:endParaRPr lang="en-US" sz="3200" dirty="0"/>
          </a:p>
        </p:txBody>
      </p:sp>
    </p:spTree>
    <p:extLst>
      <p:ext uri="{BB962C8B-B14F-4D97-AF65-F5344CB8AC3E}">
        <p14:creationId xmlns:p14="http://schemas.microsoft.com/office/powerpoint/2010/main" val="796620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B173-E6A5-4688-AE8B-79BEC82612D5}"/>
              </a:ext>
            </a:extLst>
          </p:cNvPr>
          <p:cNvSpPr>
            <a:spLocks noGrp="1"/>
          </p:cNvSpPr>
          <p:nvPr>
            <p:ph type="title"/>
          </p:nvPr>
        </p:nvSpPr>
        <p:spPr>
          <a:xfrm>
            <a:off x="7105134" y="98855"/>
            <a:ext cx="4970162" cy="1444196"/>
          </a:xfrm>
        </p:spPr>
        <p:txBody>
          <a:bodyPr/>
          <a:lstStyle/>
          <a:p>
            <a:pPr algn="ctr"/>
            <a:r>
              <a:rPr lang="en-US" u="sng" dirty="0"/>
              <a:t>Assistance Animals (cont’d)</a:t>
            </a:r>
          </a:p>
        </p:txBody>
      </p:sp>
      <p:sp>
        <p:nvSpPr>
          <p:cNvPr id="3" name="Content Placeholder 2">
            <a:extLst>
              <a:ext uri="{FF2B5EF4-FFF2-40B4-BE49-F238E27FC236}">
                <a16:creationId xmlns:a16="http://schemas.microsoft.com/office/drawing/2014/main" id="{F89A2997-D16E-41B9-929C-F509E6895C06}"/>
              </a:ext>
            </a:extLst>
          </p:cNvPr>
          <p:cNvSpPr>
            <a:spLocks noGrp="1"/>
          </p:cNvSpPr>
          <p:nvPr>
            <p:ph idx="1"/>
          </p:nvPr>
        </p:nvSpPr>
        <p:spPr>
          <a:xfrm>
            <a:off x="6969211" y="1619251"/>
            <a:ext cx="5106085" cy="5238748"/>
          </a:xfrm>
        </p:spPr>
        <p:txBody>
          <a:bodyPr>
            <a:noAutofit/>
          </a:bodyPr>
          <a:lstStyle/>
          <a:p>
            <a:r>
              <a:rPr lang="en-US" sz="3500" dirty="0"/>
              <a:t>No weight limits</a:t>
            </a:r>
          </a:p>
          <a:p>
            <a:endParaRPr lang="en-US" sz="3500" dirty="0"/>
          </a:p>
          <a:p>
            <a:r>
              <a:rPr lang="en-US" sz="3500" dirty="0"/>
              <a:t>No pet liability insurance required</a:t>
            </a:r>
          </a:p>
          <a:p>
            <a:endParaRPr lang="en-US" sz="3500" dirty="0"/>
          </a:p>
          <a:p>
            <a:r>
              <a:rPr lang="en-US" sz="3500" dirty="0"/>
              <a:t>Example of reasonable accommodation</a:t>
            </a:r>
          </a:p>
        </p:txBody>
      </p:sp>
      <p:pic>
        <p:nvPicPr>
          <p:cNvPr id="4" name="Picture 3" descr="Dog sleeping with kitten">
            <a:extLst>
              <a:ext uri="{FF2B5EF4-FFF2-40B4-BE49-F238E27FC236}">
                <a16:creationId xmlns:a16="http://schemas.microsoft.com/office/drawing/2014/main" id="{A8441A85-73A3-4FCC-95FB-61EB65B84CD9}"/>
              </a:ext>
            </a:extLst>
          </p:cNvPr>
          <p:cNvPicPr>
            <a:picLocks noChangeAspect="1"/>
          </p:cNvPicPr>
          <p:nvPr/>
        </p:nvPicPr>
        <p:blipFill rotWithShape="1">
          <a:blip r:embed="rId2"/>
          <a:srcRect l="14699" r="11994" b="-2"/>
          <a:stretch/>
        </p:blipFill>
        <p:spPr>
          <a:xfrm>
            <a:off x="20" y="1"/>
            <a:ext cx="7022487" cy="6858000"/>
          </a:xfrm>
          <a:prstGeom prst="rect">
            <a:avLst/>
          </a:prstGeom>
        </p:spPr>
      </p:pic>
    </p:spTree>
    <p:extLst>
      <p:ext uri="{BB962C8B-B14F-4D97-AF65-F5344CB8AC3E}">
        <p14:creationId xmlns:p14="http://schemas.microsoft.com/office/powerpoint/2010/main" val="536858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4" name="Rectangle 13">
            <a:extLst>
              <a:ext uri="{FF2B5EF4-FFF2-40B4-BE49-F238E27FC236}">
                <a16:creationId xmlns:a16="http://schemas.microsoft.com/office/drawing/2014/main" id="{6DA97320-228E-48F3-BCFA-423F983C8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6928"/>
            <a:ext cx="1133856" cy="6291072"/>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16" name="Rectangle 15">
            <a:extLst>
              <a:ext uri="{FF2B5EF4-FFF2-40B4-BE49-F238E27FC236}">
                <a16:creationId xmlns:a16="http://schemas.microsoft.com/office/drawing/2014/main" id="{2C9F0975-851A-4FEC-B19A-6EC12C0D5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5072"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2" name="Title 1">
            <a:extLst>
              <a:ext uri="{FF2B5EF4-FFF2-40B4-BE49-F238E27FC236}">
                <a16:creationId xmlns:a16="http://schemas.microsoft.com/office/drawing/2014/main" id="{1D5CD3F2-51BD-4F51-879E-0F8E038A28F1}"/>
              </a:ext>
            </a:extLst>
          </p:cNvPr>
          <p:cNvSpPr>
            <a:spLocks noGrp="1"/>
          </p:cNvSpPr>
          <p:nvPr>
            <p:ph type="title"/>
          </p:nvPr>
        </p:nvSpPr>
        <p:spPr>
          <a:xfrm>
            <a:off x="-152399" y="-1"/>
            <a:ext cx="5999604" cy="1581871"/>
          </a:xfrm>
        </p:spPr>
        <p:txBody>
          <a:bodyPr numCol="1">
            <a:normAutofit fontScale="90000"/>
          </a:bodyPr>
          <a:lstStyle/>
          <a:p>
            <a:pPr algn="ctr">
              <a:lnSpc>
                <a:spcPct val="90000"/>
              </a:lnSpc>
            </a:pPr>
            <a:br>
              <a:rPr lang="en-US" sz="3400" u="sng" dirty="0"/>
            </a:br>
            <a:r>
              <a:rPr lang="en-US" u="sng" dirty="0"/>
              <a:t>Assistance Animals (cont’d)</a:t>
            </a:r>
            <a:endParaRPr lang="en-US" dirty="0"/>
          </a:p>
        </p:txBody>
      </p:sp>
      <p:sp>
        <p:nvSpPr>
          <p:cNvPr id="3" name="Content Placeholder 2">
            <a:extLst>
              <a:ext uri="{FF2B5EF4-FFF2-40B4-BE49-F238E27FC236}">
                <a16:creationId xmlns:a16="http://schemas.microsoft.com/office/drawing/2014/main" id="{D1BC8E12-BD53-45A0-929F-F2E0FAA3B90D}"/>
              </a:ext>
            </a:extLst>
          </p:cNvPr>
          <p:cNvSpPr>
            <a:spLocks noGrp="1"/>
          </p:cNvSpPr>
          <p:nvPr>
            <p:ph idx="1"/>
          </p:nvPr>
        </p:nvSpPr>
        <p:spPr>
          <a:xfrm>
            <a:off x="0" y="1558636"/>
            <a:ext cx="5847205" cy="5212867"/>
          </a:xfrm>
        </p:spPr>
        <p:txBody>
          <a:bodyPr numCol="1">
            <a:normAutofit fontScale="70000" lnSpcReduction="20000"/>
          </a:bodyPr>
          <a:lstStyle/>
          <a:p>
            <a:pPr>
              <a:lnSpc>
                <a:spcPct val="100000"/>
              </a:lnSpc>
            </a:pPr>
            <a:endParaRPr lang="en-US" sz="1600" dirty="0"/>
          </a:p>
          <a:p>
            <a:pPr>
              <a:lnSpc>
                <a:spcPct val="100000"/>
              </a:lnSpc>
            </a:pPr>
            <a:r>
              <a:rPr lang="en-US" sz="5100" dirty="0"/>
              <a:t>Assistance animals are </a:t>
            </a:r>
            <a:r>
              <a:rPr lang="en-US" sz="5100" b="1" u="sng" dirty="0"/>
              <a:t>NECESSARY</a:t>
            </a:r>
          </a:p>
          <a:p>
            <a:pPr marL="0" indent="0">
              <a:lnSpc>
                <a:spcPct val="100000"/>
              </a:lnSpc>
              <a:buNone/>
            </a:pPr>
            <a:endParaRPr lang="en-US" sz="5100" dirty="0"/>
          </a:p>
          <a:p>
            <a:pPr>
              <a:lnSpc>
                <a:spcPct val="100000"/>
              </a:lnSpc>
            </a:pPr>
            <a:r>
              <a:rPr lang="en-US" sz="5100" dirty="0"/>
              <a:t>Verifying disability</a:t>
            </a:r>
          </a:p>
          <a:p>
            <a:pPr marL="457200" lvl="2" indent="0">
              <a:lnSpc>
                <a:spcPct val="100000"/>
              </a:lnSpc>
              <a:buNone/>
            </a:pPr>
            <a:endParaRPr lang="en-US" sz="5100" dirty="0"/>
          </a:p>
          <a:p>
            <a:pPr>
              <a:lnSpc>
                <a:spcPct val="100000"/>
              </a:lnSpc>
            </a:pPr>
            <a:r>
              <a:rPr lang="en-US" sz="5100" b="1" u="sng" dirty="0"/>
              <a:t>If an Assistance animal causes damage, the tenant is responsible for repairs</a:t>
            </a:r>
          </a:p>
          <a:p>
            <a:pPr>
              <a:lnSpc>
                <a:spcPct val="100000"/>
              </a:lnSpc>
            </a:pPr>
            <a:endParaRPr lang="en-US" sz="1500" dirty="0"/>
          </a:p>
        </p:txBody>
      </p:sp>
      <p:pic>
        <p:nvPicPr>
          <p:cNvPr id="7" name="Picture 6" descr="Diagram, text, application  Description automatically generated">
            <a:extLst>
              <a:ext uri="{FF2B5EF4-FFF2-40B4-BE49-F238E27FC236}">
                <a16:creationId xmlns:a16="http://schemas.microsoft.com/office/drawing/2014/main" id="{225CF4F4-031C-474E-AC15-60CF166F4B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81254" y="428625"/>
            <a:ext cx="4980789" cy="3405621"/>
          </a:xfrm>
          <a:prstGeom prst="rect">
            <a:avLst/>
          </a:prstGeom>
        </p:spPr>
      </p:pic>
      <p:pic>
        <p:nvPicPr>
          <p:cNvPr id="5" name="Picture 4" descr="A dog and several kittens  Description automatically generated with low confidence">
            <a:extLst>
              <a:ext uri="{FF2B5EF4-FFF2-40B4-BE49-F238E27FC236}">
                <a16:creationId xmlns:a16="http://schemas.microsoft.com/office/drawing/2014/main" id="{80C4AF45-392A-4CBC-9973-14589D4504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81255" y="4023756"/>
            <a:ext cx="4980788" cy="2747747"/>
          </a:xfrm>
          <a:prstGeom prst="rect">
            <a:avLst/>
          </a:prstGeom>
        </p:spPr>
      </p:pic>
    </p:spTree>
    <p:extLst>
      <p:ext uri="{BB962C8B-B14F-4D97-AF65-F5344CB8AC3E}">
        <p14:creationId xmlns:p14="http://schemas.microsoft.com/office/powerpoint/2010/main" val="329516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F8ED-4C5D-408D-8E6D-98714B0B5CA2}"/>
              </a:ext>
            </a:extLst>
          </p:cNvPr>
          <p:cNvSpPr>
            <a:spLocks noGrp="1"/>
          </p:cNvSpPr>
          <p:nvPr>
            <p:ph type="title"/>
          </p:nvPr>
        </p:nvSpPr>
        <p:spPr>
          <a:xfrm>
            <a:off x="1219200" y="114299"/>
            <a:ext cx="10557164" cy="1134446"/>
          </a:xfrm>
        </p:spPr>
        <p:txBody>
          <a:bodyPr>
            <a:noAutofit/>
          </a:bodyPr>
          <a:lstStyle/>
          <a:p>
            <a:pPr algn="ctr"/>
            <a:r>
              <a:rPr lang="en-US" sz="4000" u="sng" dirty="0"/>
              <a:t>Dos and Don’ts of Verifying Disability</a:t>
            </a:r>
          </a:p>
        </p:txBody>
      </p:sp>
      <p:sp>
        <p:nvSpPr>
          <p:cNvPr id="3" name="Content Placeholder 2">
            <a:extLst>
              <a:ext uri="{FF2B5EF4-FFF2-40B4-BE49-F238E27FC236}">
                <a16:creationId xmlns:a16="http://schemas.microsoft.com/office/drawing/2014/main" id="{4E7F21A9-2049-4678-B0CE-6B7BF06A8336}"/>
              </a:ext>
            </a:extLst>
          </p:cNvPr>
          <p:cNvSpPr>
            <a:spLocks noGrp="1"/>
          </p:cNvSpPr>
          <p:nvPr>
            <p:ph idx="1"/>
          </p:nvPr>
        </p:nvSpPr>
        <p:spPr>
          <a:xfrm>
            <a:off x="914400" y="904874"/>
            <a:ext cx="7567144" cy="5953125"/>
          </a:xfrm>
        </p:spPr>
        <p:txBody>
          <a:bodyPr>
            <a:normAutofit/>
          </a:bodyPr>
          <a:lstStyle/>
          <a:p>
            <a:endParaRPr lang="en-US" sz="2800" u="sng" dirty="0"/>
          </a:p>
          <a:p>
            <a:r>
              <a:rPr lang="en-US" sz="3400" u="sng" dirty="0"/>
              <a:t>Landlords </a:t>
            </a:r>
            <a:r>
              <a:rPr lang="en-US" sz="3400" b="1" u="sng" dirty="0"/>
              <a:t>CAN</a:t>
            </a:r>
            <a:r>
              <a:rPr lang="en-US" sz="3400" u="sng" dirty="0"/>
              <a:t> ask</a:t>
            </a:r>
            <a:r>
              <a:rPr lang="en-US" sz="3400" dirty="0"/>
              <a:t>:</a:t>
            </a:r>
          </a:p>
          <a:p>
            <a:pPr marL="457200" lvl="2" indent="0">
              <a:buNone/>
            </a:pPr>
            <a:endParaRPr lang="en-US" sz="3400" dirty="0"/>
          </a:p>
          <a:p>
            <a:pPr lvl="2"/>
            <a:r>
              <a:rPr lang="en-US" sz="3500" dirty="0"/>
              <a:t>Can you pay rent?</a:t>
            </a:r>
          </a:p>
          <a:p>
            <a:pPr lvl="2"/>
            <a:r>
              <a:rPr lang="en-US" sz="3500" dirty="0"/>
              <a:t>Do you have rental references?</a:t>
            </a:r>
          </a:p>
          <a:p>
            <a:pPr lvl="2"/>
            <a:r>
              <a:rPr lang="en-US" sz="3500" dirty="0"/>
              <a:t>Will you follow the rules?</a:t>
            </a:r>
          </a:p>
          <a:p>
            <a:pPr lvl="2"/>
            <a:r>
              <a:rPr lang="en-US" sz="3500" dirty="0"/>
              <a:t>Do you have a criminal background? </a:t>
            </a:r>
          </a:p>
          <a:p>
            <a:pPr marL="2286000" lvl="5" indent="0">
              <a:buNone/>
            </a:pPr>
            <a:endParaRPr lang="en-US" sz="2800" u="sng" dirty="0"/>
          </a:p>
          <a:p>
            <a:pPr marL="457200" lvl="4" indent="0"/>
            <a:endParaRPr lang="en-US" sz="1800" dirty="0"/>
          </a:p>
          <a:p>
            <a:pPr marL="800100" lvl="4" indent="0"/>
            <a:endParaRPr lang="en-US" dirty="0"/>
          </a:p>
        </p:txBody>
      </p:sp>
      <p:pic>
        <p:nvPicPr>
          <p:cNvPr id="5" name="Picture 4" descr="Shape, circle&#10;&#10;Description automatically generated">
            <a:extLst>
              <a:ext uri="{FF2B5EF4-FFF2-40B4-BE49-F238E27FC236}">
                <a16:creationId xmlns:a16="http://schemas.microsoft.com/office/drawing/2014/main" id="{7ADFB95F-CA3E-4D4A-87C2-8874F964C1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1544" y="2100648"/>
            <a:ext cx="3567580" cy="3522191"/>
          </a:xfrm>
          <a:prstGeom prst="rect">
            <a:avLst/>
          </a:prstGeom>
        </p:spPr>
      </p:pic>
    </p:spTree>
    <p:extLst>
      <p:ext uri="{BB962C8B-B14F-4D97-AF65-F5344CB8AC3E}">
        <p14:creationId xmlns:p14="http://schemas.microsoft.com/office/powerpoint/2010/main" val="342123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2528-28CD-40ED-8924-418833295981}"/>
              </a:ext>
            </a:extLst>
          </p:cNvPr>
          <p:cNvSpPr>
            <a:spLocks noGrp="1"/>
          </p:cNvSpPr>
          <p:nvPr>
            <p:ph type="title"/>
          </p:nvPr>
        </p:nvSpPr>
        <p:spPr>
          <a:xfrm>
            <a:off x="1587709" y="455362"/>
            <a:ext cx="10747165" cy="1550419"/>
          </a:xfrm>
        </p:spPr>
        <p:txBody>
          <a:bodyPr/>
          <a:lstStyle/>
          <a:p>
            <a:pPr algn="ctr"/>
            <a:r>
              <a:rPr lang="en-US" u="sng" dirty="0"/>
              <a:t>Dos and Don’ts of Verifying Disability</a:t>
            </a:r>
            <a:br>
              <a:rPr lang="en-US" u="sng" dirty="0"/>
            </a:br>
            <a:r>
              <a:rPr lang="en-US" u="sng" dirty="0"/>
              <a:t>(cont’d)</a:t>
            </a:r>
          </a:p>
        </p:txBody>
      </p:sp>
      <p:sp>
        <p:nvSpPr>
          <p:cNvPr id="3" name="Content Placeholder 2">
            <a:extLst>
              <a:ext uri="{FF2B5EF4-FFF2-40B4-BE49-F238E27FC236}">
                <a16:creationId xmlns:a16="http://schemas.microsoft.com/office/drawing/2014/main" id="{9F6E8225-3DA4-422A-8195-7782EAAC7FA7}"/>
              </a:ext>
            </a:extLst>
          </p:cNvPr>
          <p:cNvSpPr>
            <a:spLocks noGrp="1"/>
          </p:cNvSpPr>
          <p:nvPr>
            <p:ph idx="1"/>
          </p:nvPr>
        </p:nvSpPr>
        <p:spPr>
          <a:xfrm>
            <a:off x="828676" y="2005781"/>
            <a:ext cx="7700494" cy="4852219"/>
          </a:xfrm>
        </p:spPr>
        <p:txBody>
          <a:bodyPr>
            <a:normAutofit/>
          </a:bodyPr>
          <a:lstStyle/>
          <a:p>
            <a:pPr marL="285750" lvl="5" indent="-285750"/>
            <a:r>
              <a:rPr lang="en-US" sz="3400" u="sng" dirty="0"/>
              <a:t>Landlords </a:t>
            </a:r>
            <a:r>
              <a:rPr lang="en-US" sz="3400" b="1" u="sng" dirty="0"/>
              <a:t>CANNOT</a:t>
            </a:r>
            <a:r>
              <a:rPr lang="en-US" sz="3400" u="sng" dirty="0"/>
              <a:t> ask :</a:t>
            </a:r>
          </a:p>
          <a:p>
            <a:pPr marL="0" lvl="5" indent="0">
              <a:buNone/>
            </a:pPr>
            <a:endParaRPr lang="en-US" sz="3400" dirty="0"/>
          </a:p>
          <a:p>
            <a:pPr marL="457200" lvl="4" indent="0"/>
            <a:r>
              <a:rPr lang="en-US" sz="3400" dirty="0"/>
              <a:t>  </a:t>
            </a:r>
            <a:r>
              <a:rPr lang="en-US" sz="3500" dirty="0"/>
              <a:t>What is the type or severeness </a:t>
            </a:r>
          </a:p>
          <a:p>
            <a:pPr marL="457200" lvl="4" indent="0">
              <a:buNone/>
            </a:pPr>
            <a:r>
              <a:rPr lang="en-US" sz="3500" dirty="0"/>
              <a:t>     of  your disability?</a:t>
            </a:r>
          </a:p>
          <a:p>
            <a:pPr marL="457200" lvl="4" indent="0"/>
            <a:r>
              <a:rPr lang="en-US" sz="3500" dirty="0"/>
              <a:t>  Do you take medicine?</a:t>
            </a:r>
          </a:p>
          <a:p>
            <a:pPr marL="457200" lvl="4" indent="0"/>
            <a:r>
              <a:rPr lang="en-US" sz="3500" dirty="0"/>
              <a:t>  Can I see your medical records?</a:t>
            </a:r>
          </a:p>
          <a:p>
            <a:pPr marL="457200" lvl="4" indent="0"/>
            <a:r>
              <a:rPr lang="en-US" sz="3500" dirty="0"/>
              <a:t>  Can I talk to your doctor?</a:t>
            </a:r>
          </a:p>
          <a:p>
            <a:endParaRPr lang="en-US" dirty="0"/>
          </a:p>
        </p:txBody>
      </p:sp>
      <p:pic>
        <p:nvPicPr>
          <p:cNvPr id="4" name="Picture 3" descr="Shape, circle&#10;&#10;Description automatically generated">
            <a:extLst>
              <a:ext uri="{FF2B5EF4-FFF2-40B4-BE49-F238E27FC236}">
                <a16:creationId xmlns:a16="http://schemas.microsoft.com/office/drawing/2014/main" id="{0BAC8986-8832-4C2F-89B0-9742C8D6A1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29169" y="2319723"/>
            <a:ext cx="3567580" cy="3522191"/>
          </a:xfrm>
          <a:prstGeom prst="rect">
            <a:avLst/>
          </a:prstGeom>
        </p:spPr>
      </p:pic>
    </p:spTree>
    <p:extLst>
      <p:ext uri="{BB962C8B-B14F-4D97-AF65-F5344CB8AC3E}">
        <p14:creationId xmlns:p14="http://schemas.microsoft.com/office/powerpoint/2010/main" val="1904622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FEF5-3377-4D46-AB24-AE83B86E1593}"/>
              </a:ext>
            </a:extLst>
          </p:cNvPr>
          <p:cNvSpPr>
            <a:spLocks noGrp="1"/>
          </p:cNvSpPr>
          <p:nvPr>
            <p:ph type="title"/>
          </p:nvPr>
        </p:nvSpPr>
        <p:spPr>
          <a:xfrm>
            <a:off x="564550" y="66675"/>
            <a:ext cx="11467070" cy="1214825"/>
          </a:xfrm>
        </p:spPr>
        <p:txBody>
          <a:bodyPr>
            <a:normAutofit fontScale="90000"/>
          </a:bodyPr>
          <a:lstStyle/>
          <a:p>
            <a:pPr algn="ctr"/>
            <a:r>
              <a:rPr lang="en-US" u="sng" dirty="0"/>
              <a:t>When Should a Reasonable Accommodation </a:t>
            </a:r>
            <a:br>
              <a:rPr lang="en-US" u="sng" dirty="0"/>
            </a:br>
            <a:r>
              <a:rPr lang="en-US" u="sng" dirty="0"/>
              <a:t>or Modification be Granted?</a:t>
            </a:r>
          </a:p>
        </p:txBody>
      </p:sp>
      <p:sp>
        <p:nvSpPr>
          <p:cNvPr id="3" name="Content Placeholder 2">
            <a:extLst>
              <a:ext uri="{FF2B5EF4-FFF2-40B4-BE49-F238E27FC236}">
                <a16:creationId xmlns:a16="http://schemas.microsoft.com/office/drawing/2014/main" id="{922E6E8C-33EF-4CBB-BABC-926843F0B365}"/>
              </a:ext>
            </a:extLst>
          </p:cNvPr>
          <p:cNvSpPr>
            <a:spLocks noGrp="1"/>
          </p:cNvSpPr>
          <p:nvPr>
            <p:ph idx="1"/>
          </p:nvPr>
        </p:nvSpPr>
        <p:spPr>
          <a:xfrm>
            <a:off x="866774" y="1400175"/>
            <a:ext cx="11325225" cy="3962399"/>
          </a:xfrm>
        </p:spPr>
        <p:txBody>
          <a:bodyPr>
            <a:normAutofit fontScale="92500" lnSpcReduction="20000"/>
          </a:bodyPr>
          <a:lstStyle/>
          <a:p>
            <a:endParaRPr lang="en-US" sz="3500" u="sng" dirty="0"/>
          </a:p>
          <a:p>
            <a:r>
              <a:rPr lang="en-US" sz="3500" u="sng" dirty="0"/>
              <a:t>Reasonable accommodations or modifications are </a:t>
            </a:r>
            <a:r>
              <a:rPr lang="en-US" sz="3500" b="1" u="sng" dirty="0"/>
              <a:t>ALLOWED when</a:t>
            </a:r>
            <a:r>
              <a:rPr lang="en-US" sz="3500" dirty="0"/>
              <a:t>:</a:t>
            </a:r>
          </a:p>
          <a:p>
            <a:endParaRPr lang="en-US" sz="3500" dirty="0"/>
          </a:p>
          <a:p>
            <a:pPr lvl="1"/>
            <a:r>
              <a:rPr lang="en-US" sz="3500" dirty="0"/>
              <a:t>the person is disabled</a:t>
            </a:r>
          </a:p>
          <a:p>
            <a:pPr lvl="1"/>
            <a:r>
              <a:rPr lang="en-US" sz="3500" dirty="0"/>
              <a:t>there is a relationship between the disability and the request</a:t>
            </a:r>
            <a:endParaRPr lang="en-US" sz="3500" b="1" i="1" dirty="0"/>
          </a:p>
          <a:p>
            <a:pPr marL="228600" lvl="5" indent="0">
              <a:buNone/>
            </a:pPr>
            <a:endParaRPr lang="en-US" sz="9600" b="1" i="1" dirty="0"/>
          </a:p>
          <a:p>
            <a:pPr marL="228600" lvl="8" indent="0">
              <a:buNone/>
            </a:pPr>
            <a:endParaRPr lang="en-US" sz="8000" dirty="0"/>
          </a:p>
          <a:p>
            <a:pPr lvl="5"/>
            <a:endParaRPr lang="en-US" dirty="0"/>
          </a:p>
        </p:txBody>
      </p:sp>
      <p:pic>
        <p:nvPicPr>
          <p:cNvPr id="5" name="Picture 4" descr="Logo&#10;&#10;Description automatically generated">
            <a:extLst>
              <a:ext uri="{FF2B5EF4-FFF2-40B4-BE49-F238E27FC236}">
                <a16:creationId xmlns:a16="http://schemas.microsoft.com/office/drawing/2014/main" id="{83E4BFC5-986D-4721-A4A6-5B658395EE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3599" y="5167700"/>
            <a:ext cx="5400675" cy="1504950"/>
          </a:xfrm>
          <a:prstGeom prst="rect">
            <a:avLst/>
          </a:prstGeom>
        </p:spPr>
      </p:pic>
    </p:spTree>
    <p:extLst>
      <p:ext uri="{BB962C8B-B14F-4D97-AF65-F5344CB8AC3E}">
        <p14:creationId xmlns:p14="http://schemas.microsoft.com/office/powerpoint/2010/main" val="3386940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A98E-43A9-4E34-82B4-D112DADEAB2E}"/>
              </a:ext>
            </a:extLst>
          </p:cNvPr>
          <p:cNvSpPr>
            <a:spLocks noGrp="1"/>
          </p:cNvSpPr>
          <p:nvPr>
            <p:ph type="title"/>
          </p:nvPr>
        </p:nvSpPr>
        <p:spPr>
          <a:xfrm>
            <a:off x="904876" y="102937"/>
            <a:ext cx="11210924" cy="1249613"/>
          </a:xfrm>
        </p:spPr>
        <p:txBody>
          <a:bodyPr>
            <a:normAutofit fontScale="90000"/>
          </a:bodyPr>
          <a:lstStyle/>
          <a:p>
            <a:pPr algn="ctr"/>
            <a:r>
              <a:rPr lang="en-US" u="sng" dirty="0"/>
              <a:t>When Should a Reasonable Accommodation or Modification be Granted (cont’d)</a:t>
            </a:r>
          </a:p>
        </p:txBody>
      </p:sp>
      <p:sp>
        <p:nvSpPr>
          <p:cNvPr id="3" name="Content Placeholder 2">
            <a:extLst>
              <a:ext uri="{FF2B5EF4-FFF2-40B4-BE49-F238E27FC236}">
                <a16:creationId xmlns:a16="http://schemas.microsoft.com/office/drawing/2014/main" id="{74480C6C-B3AA-4B7B-8ED1-75ABEDE1EC37}"/>
              </a:ext>
            </a:extLst>
          </p:cNvPr>
          <p:cNvSpPr>
            <a:spLocks noGrp="1"/>
          </p:cNvSpPr>
          <p:nvPr>
            <p:ph idx="1"/>
          </p:nvPr>
        </p:nvSpPr>
        <p:spPr>
          <a:xfrm>
            <a:off x="1" y="1495426"/>
            <a:ext cx="12525374" cy="4210050"/>
          </a:xfrm>
        </p:spPr>
        <p:txBody>
          <a:bodyPr>
            <a:noAutofit/>
          </a:bodyPr>
          <a:lstStyle/>
          <a:p>
            <a:pPr marL="228600" lvl="8" indent="0"/>
            <a:r>
              <a:rPr lang="en-US" sz="3200" u="sng" dirty="0"/>
              <a:t>Requests can be </a:t>
            </a:r>
            <a:r>
              <a:rPr lang="en-US" sz="3200" b="1" u="sng" dirty="0"/>
              <a:t>DENIED when</a:t>
            </a:r>
            <a:r>
              <a:rPr lang="en-US" sz="3200" b="1" dirty="0"/>
              <a:t>:</a:t>
            </a:r>
            <a:r>
              <a:rPr lang="en-US" sz="3200" dirty="0"/>
              <a:t> </a:t>
            </a:r>
          </a:p>
          <a:p>
            <a:pPr marL="228600" lvl="8" indent="0"/>
            <a:endParaRPr lang="en-US" sz="3200" dirty="0"/>
          </a:p>
          <a:p>
            <a:pPr marL="228600" lvl="8" indent="0"/>
            <a:r>
              <a:rPr lang="en-US" sz="3200" dirty="0"/>
              <a:t>requires large, unfair cost in money or administrative    </a:t>
            </a:r>
          </a:p>
          <a:p>
            <a:pPr marL="228600" lvl="8" indent="0">
              <a:buNone/>
            </a:pPr>
            <a:r>
              <a:rPr lang="en-US" sz="3200" dirty="0"/>
              <a:t> time</a:t>
            </a:r>
          </a:p>
          <a:p>
            <a:pPr marL="228600" lvl="8" indent="0">
              <a:buNone/>
            </a:pPr>
            <a:endParaRPr lang="en-US" sz="3200" dirty="0"/>
          </a:p>
          <a:p>
            <a:pPr marL="228600" lvl="8" indent="0"/>
            <a:r>
              <a:rPr lang="en-US" sz="3200" dirty="0"/>
              <a:t> requires duties beyond the day-to-day business    </a:t>
            </a:r>
          </a:p>
          <a:p>
            <a:pPr marL="228600" lvl="8" indent="0">
              <a:buNone/>
            </a:pPr>
            <a:r>
              <a:rPr lang="en-US" sz="3200" dirty="0"/>
              <a:t>  </a:t>
            </a:r>
          </a:p>
          <a:p>
            <a:pPr marL="228600" lvl="8" indent="0" algn="ctr">
              <a:buNone/>
            </a:pPr>
            <a:r>
              <a:rPr lang="en-US" sz="3200" b="1" i="1" u="sng" dirty="0"/>
              <a:t>Should be reviewed on a case-by-case basis</a:t>
            </a:r>
            <a:br>
              <a:rPr lang="en-US" sz="3000" dirty="0"/>
            </a:br>
            <a:endParaRPr lang="en-US" sz="3000" dirty="0"/>
          </a:p>
          <a:p>
            <a:pPr marL="2514600" lvl="8" indent="0">
              <a:buNone/>
            </a:pPr>
            <a:endParaRPr lang="en-US" sz="2800" dirty="0"/>
          </a:p>
          <a:p>
            <a:pPr marL="285750" lvl="8" indent="-285750" algn="ctr"/>
            <a:endParaRPr lang="en-US" sz="2800" b="1" i="1" u="sng" dirty="0"/>
          </a:p>
        </p:txBody>
      </p:sp>
      <p:pic>
        <p:nvPicPr>
          <p:cNvPr id="5" name="Picture 4" descr="A picture containing text, red, sign, close&#10;&#10;Description automatically generated">
            <a:extLst>
              <a:ext uri="{FF2B5EF4-FFF2-40B4-BE49-F238E27FC236}">
                <a16:creationId xmlns:a16="http://schemas.microsoft.com/office/drawing/2014/main" id="{B94911D3-42E5-4EC5-B4C3-BE6C113485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7286625" y="5523469"/>
            <a:ext cx="4724143" cy="1334531"/>
          </a:xfrm>
          <a:prstGeom prst="rect">
            <a:avLst/>
          </a:prstGeom>
        </p:spPr>
      </p:pic>
      <p:sp>
        <p:nvSpPr>
          <p:cNvPr id="6" name="TextBox 5">
            <a:extLst>
              <a:ext uri="{FF2B5EF4-FFF2-40B4-BE49-F238E27FC236}">
                <a16:creationId xmlns:a16="http://schemas.microsoft.com/office/drawing/2014/main" id="{E55CCA60-3662-477C-B1FC-2D72A36A0C23}"/>
              </a:ext>
            </a:extLst>
          </p:cNvPr>
          <p:cNvSpPr txBox="1"/>
          <p:nvPr/>
        </p:nvSpPr>
        <p:spPr>
          <a:xfrm flipV="1">
            <a:off x="6672647" y="9974543"/>
            <a:ext cx="5338121" cy="230832"/>
          </a:xfrm>
          <a:prstGeom prst="rect">
            <a:avLst/>
          </a:prstGeom>
          <a:noFill/>
        </p:spPr>
        <p:txBody>
          <a:bodyPr wrap="square" rtlCol="0">
            <a:spAutoFit/>
          </a:bodyPr>
          <a:lstStyle/>
          <a:p>
            <a:r>
              <a:rPr lang="en-US" sz="900">
                <a:hlinkClick r:id="rId3" tooltip="http://www.pngall.com/denied-stamp-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82955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1026" name="Picture 2" descr="Staff Sergeant Herbert Ellison explains the G.I. Bill of Rights to the African American members of the quartermaster trucking company. ">
            <a:extLst>
              <a:ext uri="{FF2B5EF4-FFF2-40B4-BE49-F238E27FC236}">
                <a16:creationId xmlns:a16="http://schemas.microsoft.com/office/drawing/2014/main" id="{C46E355C-1B85-4348-8DCD-A89A3FF7D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
          <a:stretch/>
        </p:blipFill>
        <p:spPr>
          <a:xfrm>
            <a:off x="3048"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a:extLst>
              <a:ext uri="{FF2B5EF4-FFF2-40B4-BE49-F238E27FC236}">
                <a16:creationId xmlns:a16="http://schemas.microsoft.com/office/drawing/2014/main" id="{F7C9FD24-3092-E04F-925D-C1183BF54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numCol="1" anchor="ctr"/>
          <a:lstStyle/>
          <a:p>
            <a:pPr algn="ctr" defTabSz="457200"/>
            <a:endParaRPr sz="2600" cap="all" dirty="0">
              <a:solidFill>
                <a:srgbClr val="FFFFFF"/>
              </a:solidFill>
              <a:sym typeface="Avenir Next"/>
            </a:endParaRPr>
          </a:p>
        </p:txBody>
      </p:sp>
      <p:sp>
        <p:nvSpPr>
          <p:cNvPr id="1030" name="Rectangle 74">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77" name="Rectangle 76">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B6E3391A-7D3E-479D-BD41-CC8B4E6256B5}"/>
              </a:ext>
            </a:extLst>
          </p:cNvPr>
          <p:cNvSpPr>
            <a:spLocks noGrp="1"/>
          </p:cNvSpPr>
          <p:nvPr>
            <p:ph type="title"/>
          </p:nvPr>
        </p:nvSpPr>
        <p:spPr>
          <a:xfrm>
            <a:off x="86497" y="455362"/>
            <a:ext cx="7339914" cy="1550419"/>
          </a:xfrm>
        </p:spPr>
        <p:txBody>
          <a:bodyPr numCol="1">
            <a:normAutofit/>
          </a:bodyPr>
          <a:lstStyle/>
          <a:p>
            <a:pPr algn="ctr"/>
            <a:r>
              <a:rPr lang="en-US" u="sng" dirty="0"/>
              <a:t>Black WWII Veterans </a:t>
            </a:r>
            <a:br>
              <a:rPr lang="en-US" u="sng" dirty="0"/>
            </a:br>
            <a:r>
              <a:rPr lang="en-US" u="sng" dirty="0"/>
              <a:t>&amp; Redlining</a:t>
            </a:r>
          </a:p>
        </p:txBody>
      </p:sp>
      <p:sp>
        <p:nvSpPr>
          <p:cNvPr id="3" name="Content Placeholder 2">
            <a:extLst>
              <a:ext uri="{FF2B5EF4-FFF2-40B4-BE49-F238E27FC236}">
                <a16:creationId xmlns:a16="http://schemas.microsoft.com/office/drawing/2014/main" id="{D5031AAC-E3BD-4683-9501-78D17E686124}"/>
              </a:ext>
            </a:extLst>
          </p:cNvPr>
          <p:cNvSpPr>
            <a:spLocks noGrp="1"/>
          </p:cNvSpPr>
          <p:nvPr>
            <p:ph idx="1"/>
          </p:nvPr>
        </p:nvSpPr>
        <p:spPr>
          <a:xfrm>
            <a:off x="70797" y="1891144"/>
            <a:ext cx="7711128" cy="4966846"/>
          </a:xfrm>
        </p:spPr>
        <p:txBody>
          <a:bodyPr numCol="1">
            <a:normAutofit fontScale="92500" lnSpcReduction="10000"/>
          </a:bodyPr>
          <a:lstStyle/>
          <a:p>
            <a:r>
              <a:rPr lang="en-US" sz="3600" b="1" u="sng" dirty="0"/>
              <a:t>The Serviceman’s Readjustment Act of 1944</a:t>
            </a:r>
            <a:r>
              <a:rPr lang="en-US" sz="3600" dirty="0"/>
              <a:t>:</a:t>
            </a:r>
          </a:p>
          <a:p>
            <a:pPr marL="1085850" lvl="2" indent="0">
              <a:spcBef>
                <a:spcPts val="500"/>
              </a:spcBef>
              <a:tabLst>
                <a:tab pos="1085850" algn="l"/>
              </a:tabLst>
            </a:pPr>
            <a:r>
              <a:rPr lang="en-US" sz="3600" dirty="0"/>
              <a:t>    Banks refused loans to </a:t>
            </a:r>
          </a:p>
          <a:p>
            <a:pPr marL="1085850" lvl="2" indent="0">
              <a:spcBef>
                <a:spcPts val="500"/>
              </a:spcBef>
              <a:buNone/>
              <a:tabLst>
                <a:tab pos="1085850" algn="l"/>
              </a:tabLst>
            </a:pPr>
            <a:r>
              <a:rPr lang="en-US" sz="3600" dirty="0"/>
              <a:t>     Black veterans</a:t>
            </a:r>
          </a:p>
          <a:p>
            <a:pPr marL="1085850" indent="228600">
              <a:spcBef>
                <a:spcPts val="500"/>
              </a:spcBef>
            </a:pPr>
            <a:r>
              <a:rPr lang="en-US" sz="3600" dirty="0"/>
              <a:t>   Blacks were not allowed to </a:t>
            </a:r>
          </a:p>
          <a:p>
            <a:pPr marL="1085850" indent="0">
              <a:spcBef>
                <a:spcPts val="500"/>
              </a:spcBef>
              <a:buNone/>
            </a:pPr>
            <a:r>
              <a:rPr lang="en-US" sz="3600" dirty="0"/>
              <a:t>     live in certain suburbs</a:t>
            </a:r>
          </a:p>
          <a:p>
            <a:pPr marL="1657350" indent="-571500">
              <a:spcBef>
                <a:spcPts val="500"/>
              </a:spcBef>
            </a:pPr>
            <a:r>
              <a:rPr lang="en-US" sz="3600" dirty="0"/>
              <a:t>On-the-job training and education given to Whites first</a:t>
            </a:r>
          </a:p>
          <a:p>
            <a:pPr marL="1085850" indent="0">
              <a:spcBef>
                <a:spcPts val="500"/>
              </a:spcBef>
              <a:buNone/>
            </a:pPr>
            <a:endParaRPr lang="en-US" sz="3600" dirty="0"/>
          </a:p>
        </p:txBody>
      </p:sp>
    </p:spTree>
    <p:extLst>
      <p:ext uri="{BB962C8B-B14F-4D97-AF65-F5344CB8AC3E}">
        <p14:creationId xmlns:p14="http://schemas.microsoft.com/office/powerpoint/2010/main" val="648660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1" name="Rectangle 2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3" name="Rectangle 2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945573" y="40601"/>
            <a:ext cx="11246427" cy="1273849"/>
          </a:xfrm>
        </p:spPr>
        <p:txBody>
          <a:bodyPr numCol="1">
            <a:normAutofit fontScale="90000"/>
          </a:bodyPr>
          <a:lstStyle/>
          <a:p>
            <a:pPr algn="ctr">
              <a:lnSpc>
                <a:spcPct val="90000"/>
              </a:lnSpc>
            </a:pPr>
            <a:br>
              <a:rPr lang="en-US" u="sng" dirty="0"/>
            </a:br>
            <a:r>
              <a:rPr lang="en-US" u="sng" dirty="0"/>
              <a:t>Exceptions to Reasonable Accommodations</a:t>
            </a:r>
            <a:br>
              <a:rPr lang="en-US" sz="3400" u="sng" dirty="0"/>
            </a:br>
            <a:endParaRPr lang="en-US" sz="3400"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4173307" y="1314450"/>
            <a:ext cx="8015646" cy="5543545"/>
          </a:xfrm>
        </p:spPr>
        <p:txBody>
          <a:bodyPr numCol="1">
            <a:normAutofit fontScale="25000" lnSpcReduction="20000"/>
          </a:bodyPr>
          <a:lstStyle/>
          <a:p>
            <a:pPr>
              <a:lnSpc>
                <a:spcPct val="100000"/>
              </a:lnSpc>
            </a:pPr>
            <a:endParaRPr lang="en-US" sz="2100" u="sng" dirty="0"/>
          </a:p>
          <a:p>
            <a:pPr>
              <a:lnSpc>
                <a:spcPct val="100000"/>
              </a:lnSpc>
            </a:pPr>
            <a:r>
              <a:rPr lang="en-US" sz="12800" b="1" u="sng" dirty="0"/>
              <a:t>Other Reasons to Deny the Request</a:t>
            </a:r>
            <a:r>
              <a:rPr lang="en-US" sz="12800" dirty="0"/>
              <a:t>:</a:t>
            </a:r>
          </a:p>
          <a:p>
            <a:pPr>
              <a:lnSpc>
                <a:spcPct val="100000"/>
              </a:lnSpc>
            </a:pPr>
            <a:endParaRPr lang="en-US" sz="12800" dirty="0"/>
          </a:p>
          <a:p>
            <a:pPr lvl="2">
              <a:lnSpc>
                <a:spcPct val="100000"/>
              </a:lnSpc>
            </a:pPr>
            <a:r>
              <a:rPr lang="en-US" sz="12800" dirty="0"/>
              <a:t>Would threaten the health and/or safety of others </a:t>
            </a:r>
          </a:p>
          <a:p>
            <a:pPr lvl="2">
              <a:lnSpc>
                <a:spcPct val="100000"/>
              </a:lnSpc>
            </a:pPr>
            <a:r>
              <a:rPr lang="en-US" sz="12800" dirty="0"/>
              <a:t>Would cause physical damage to others’ property</a:t>
            </a:r>
          </a:p>
          <a:p>
            <a:pPr marL="457200" lvl="2" indent="0">
              <a:lnSpc>
                <a:spcPct val="100000"/>
              </a:lnSpc>
              <a:buNone/>
            </a:pPr>
            <a:endParaRPr lang="en-US" sz="12800" dirty="0"/>
          </a:p>
          <a:p>
            <a:pPr marL="342900" lvl="2" indent="-342900">
              <a:lnSpc>
                <a:spcPct val="100000"/>
              </a:lnSpc>
            </a:pPr>
            <a:r>
              <a:rPr lang="en-US" sz="12800" b="1" u="sng" dirty="0"/>
              <a:t>Points to Remember:</a:t>
            </a:r>
          </a:p>
          <a:p>
            <a:pPr marL="457200" lvl="2" indent="0">
              <a:lnSpc>
                <a:spcPct val="100000"/>
              </a:lnSpc>
              <a:buNone/>
            </a:pPr>
            <a:endParaRPr lang="en-US" sz="12800" b="1" u="sng" dirty="0"/>
          </a:p>
          <a:p>
            <a:pPr lvl="2" algn="ctr">
              <a:lnSpc>
                <a:spcPct val="100000"/>
              </a:lnSpc>
            </a:pPr>
            <a:r>
              <a:rPr lang="en-US" sz="12800" i="1" dirty="0"/>
              <a:t>Another accommodation should be considered </a:t>
            </a:r>
            <a:r>
              <a:rPr lang="en-US" sz="12800" b="1" i="1" u="sng" dirty="0"/>
              <a:t>BEFORE</a:t>
            </a:r>
            <a:r>
              <a:rPr lang="en-US" sz="12800" i="1" dirty="0"/>
              <a:t> denying request</a:t>
            </a:r>
          </a:p>
          <a:p>
            <a:pPr marL="457200" lvl="2" indent="0">
              <a:lnSpc>
                <a:spcPct val="100000"/>
              </a:lnSpc>
              <a:buNone/>
            </a:pPr>
            <a:endParaRPr lang="en-US" sz="12800" dirty="0"/>
          </a:p>
          <a:p>
            <a:pPr lvl="2">
              <a:lnSpc>
                <a:spcPct val="100000"/>
              </a:lnSpc>
            </a:pPr>
            <a:endParaRPr lang="en-US" dirty="0"/>
          </a:p>
        </p:txBody>
      </p:sp>
      <p:pic>
        <p:nvPicPr>
          <p:cNvPr id="5" name="Picture 4" descr="A picture containing text, clipart  Description automatically generated">
            <a:extLst>
              <a:ext uri="{FF2B5EF4-FFF2-40B4-BE49-F238E27FC236}">
                <a16:creationId xmlns:a16="http://schemas.microsoft.com/office/drawing/2014/main" id="{5BFB29D3-1BD5-4259-BCD7-CF9D0D6FCA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758"/>
          <a:stretch/>
        </p:blipFill>
        <p:spPr>
          <a:xfrm>
            <a:off x="1212966" y="2638425"/>
            <a:ext cx="2960340" cy="2628446"/>
          </a:xfrm>
          <a:prstGeom prst="rect">
            <a:avLst/>
          </a:prstGeom>
        </p:spPr>
      </p:pic>
    </p:spTree>
    <p:extLst>
      <p:ext uri="{BB962C8B-B14F-4D97-AF65-F5344CB8AC3E}">
        <p14:creationId xmlns:p14="http://schemas.microsoft.com/office/powerpoint/2010/main" val="1672891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E84E-70CC-4FE5-93BF-F192DED8A8F8}"/>
              </a:ext>
            </a:extLst>
          </p:cNvPr>
          <p:cNvSpPr>
            <a:spLocks noGrp="1"/>
          </p:cNvSpPr>
          <p:nvPr>
            <p:ph type="title"/>
          </p:nvPr>
        </p:nvSpPr>
        <p:spPr>
          <a:xfrm>
            <a:off x="971551" y="455362"/>
            <a:ext cx="10868024" cy="1550419"/>
          </a:xfrm>
        </p:spPr>
        <p:txBody>
          <a:bodyPr/>
          <a:lstStyle/>
          <a:p>
            <a:pPr algn="ctr"/>
            <a:r>
              <a:rPr lang="en-US" u="sng" dirty="0"/>
              <a:t>Exceptions to Reasonable Accommodations (cont’d)</a:t>
            </a:r>
          </a:p>
        </p:txBody>
      </p:sp>
      <p:sp>
        <p:nvSpPr>
          <p:cNvPr id="3" name="Content Placeholder 2">
            <a:extLst>
              <a:ext uri="{FF2B5EF4-FFF2-40B4-BE49-F238E27FC236}">
                <a16:creationId xmlns:a16="http://schemas.microsoft.com/office/drawing/2014/main" id="{7D76BD63-C529-45BF-B350-1AD0CAC43967}"/>
              </a:ext>
            </a:extLst>
          </p:cNvPr>
          <p:cNvSpPr>
            <a:spLocks noGrp="1"/>
          </p:cNvSpPr>
          <p:nvPr>
            <p:ph idx="1"/>
          </p:nvPr>
        </p:nvSpPr>
        <p:spPr>
          <a:xfrm>
            <a:off x="600075" y="1952749"/>
            <a:ext cx="11591925" cy="2438275"/>
          </a:xfrm>
        </p:spPr>
        <p:txBody>
          <a:bodyPr>
            <a:normAutofit fontScale="92500" lnSpcReduction="20000"/>
          </a:bodyPr>
          <a:lstStyle/>
          <a:p>
            <a:pPr lvl="2">
              <a:lnSpc>
                <a:spcPct val="100000"/>
              </a:lnSpc>
            </a:pPr>
            <a:r>
              <a:rPr lang="en-US" sz="3700" dirty="0"/>
              <a:t>Reasonable accommodations or modifications </a:t>
            </a:r>
            <a:r>
              <a:rPr lang="en-US" sz="3700" i="1" dirty="0"/>
              <a:t>“balance the scales” </a:t>
            </a:r>
            <a:r>
              <a:rPr lang="en-US" sz="3700" dirty="0"/>
              <a:t>&amp; provide </a:t>
            </a:r>
            <a:r>
              <a:rPr lang="en-US" sz="3700" b="1" dirty="0"/>
              <a:t>equal access </a:t>
            </a:r>
            <a:r>
              <a:rPr lang="en-US" sz="3700" dirty="0"/>
              <a:t>to all renters</a:t>
            </a:r>
          </a:p>
          <a:p>
            <a:pPr marL="457200" lvl="2" indent="0">
              <a:lnSpc>
                <a:spcPct val="100000"/>
              </a:lnSpc>
              <a:buNone/>
            </a:pPr>
            <a:endParaRPr lang="en-US" sz="3700" dirty="0"/>
          </a:p>
          <a:p>
            <a:pPr lvl="5">
              <a:lnSpc>
                <a:spcPct val="100000"/>
              </a:lnSpc>
            </a:pPr>
            <a:r>
              <a:rPr lang="en-US" sz="3700" b="1" dirty="0"/>
              <a:t>not answering </a:t>
            </a:r>
            <a:r>
              <a:rPr lang="en-US" sz="3700" dirty="0"/>
              <a:t>= </a:t>
            </a:r>
            <a:r>
              <a:rPr lang="en-US" sz="3700" b="1" u="sng" dirty="0"/>
              <a:t>denial</a:t>
            </a:r>
          </a:p>
          <a:p>
            <a:endParaRPr lang="en-US" dirty="0"/>
          </a:p>
        </p:txBody>
      </p:sp>
      <p:pic>
        <p:nvPicPr>
          <p:cNvPr id="4" name="Picture 3" descr="A picture containing text, clipart  Description automatically generated">
            <a:extLst>
              <a:ext uri="{FF2B5EF4-FFF2-40B4-BE49-F238E27FC236}">
                <a16:creationId xmlns:a16="http://schemas.microsoft.com/office/drawing/2014/main" id="{76322AE9-3663-4EF8-877D-B34B80AEB2E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758"/>
          <a:stretch/>
        </p:blipFill>
        <p:spPr>
          <a:xfrm>
            <a:off x="3781168" y="4514850"/>
            <a:ext cx="3768810" cy="2322688"/>
          </a:xfrm>
          <a:prstGeom prst="rect">
            <a:avLst/>
          </a:prstGeom>
        </p:spPr>
      </p:pic>
    </p:spTree>
    <p:extLst>
      <p:ext uri="{BB962C8B-B14F-4D97-AF65-F5344CB8AC3E}">
        <p14:creationId xmlns:p14="http://schemas.microsoft.com/office/powerpoint/2010/main" val="1793346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19C3D58-610E-4D41-806E-6561050DF0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179" y="4718304"/>
            <a:ext cx="5251621" cy="2139696"/>
          </a:xfrm>
          <a:prstGeom prst="rect">
            <a:avLst/>
          </a:prstGeom>
        </p:spPr>
      </p:pic>
      <p:sp>
        <p:nvSpPr>
          <p:cNvPr id="2" name="Title 1">
            <a:extLst>
              <a:ext uri="{FF2B5EF4-FFF2-40B4-BE49-F238E27FC236}">
                <a16:creationId xmlns:a16="http://schemas.microsoft.com/office/drawing/2014/main" id="{4A0B97EA-E130-4C3E-8240-89A2B690CA8D}"/>
              </a:ext>
            </a:extLst>
          </p:cNvPr>
          <p:cNvSpPr>
            <a:spLocks noGrp="1"/>
          </p:cNvSpPr>
          <p:nvPr>
            <p:ph type="title"/>
          </p:nvPr>
        </p:nvSpPr>
        <p:spPr>
          <a:xfrm>
            <a:off x="1246042" y="309891"/>
            <a:ext cx="10318173" cy="1550419"/>
          </a:xfrm>
        </p:spPr>
        <p:txBody>
          <a:bodyPr/>
          <a:lstStyle/>
          <a:p>
            <a:pPr algn="ctr"/>
            <a:r>
              <a:rPr lang="en-US" u="sng" dirty="0"/>
              <a:t>The Fair Housing Act &amp; </a:t>
            </a:r>
            <a:br>
              <a:rPr lang="en-US" u="sng" dirty="0"/>
            </a:br>
            <a:r>
              <a:rPr lang="en-US" u="sng" dirty="0"/>
              <a:t>The LGBTQ+ Community</a:t>
            </a:r>
          </a:p>
        </p:txBody>
      </p:sp>
      <p:sp>
        <p:nvSpPr>
          <p:cNvPr id="3" name="Content Placeholder 2">
            <a:extLst>
              <a:ext uri="{FF2B5EF4-FFF2-40B4-BE49-F238E27FC236}">
                <a16:creationId xmlns:a16="http://schemas.microsoft.com/office/drawing/2014/main" id="{D26715C2-2716-493F-B317-15D4DE1B1734}"/>
              </a:ext>
            </a:extLst>
          </p:cNvPr>
          <p:cNvSpPr>
            <a:spLocks noGrp="1"/>
          </p:cNvSpPr>
          <p:nvPr>
            <p:ph idx="1"/>
          </p:nvPr>
        </p:nvSpPr>
        <p:spPr>
          <a:xfrm>
            <a:off x="476250" y="1860310"/>
            <a:ext cx="11715750" cy="2857994"/>
          </a:xfrm>
        </p:spPr>
        <p:txBody>
          <a:bodyPr>
            <a:normAutofit fontScale="62500" lnSpcReduction="20000"/>
          </a:bodyPr>
          <a:lstStyle/>
          <a:p>
            <a:pPr marL="914400" lvl="8" indent="0" algn="just">
              <a:spcBef>
                <a:spcPts val="0"/>
              </a:spcBef>
              <a:buNone/>
            </a:pPr>
            <a:endParaRPr lang="en-US" sz="3600" b="1" u="sng" dirty="0"/>
          </a:p>
          <a:p>
            <a:pPr marL="795528" lvl="8" indent="-685800">
              <a:spcBef>
                <a:spcPts val="0"/>
              </a:spcBef>
            </a:pPr>
            <a:r>
              <a:rPr lang="en-US" sz="5100" dirty="0"/>
              <a:t>Sexual orientation and gender identity are </a:t>
            </a:r>
            <a:r>
              <a:rPr lang="en-US" sz="5100" b="1" dirty="0"/>
              <a:t>NOT</a:t>
            </a:r>
            <a:r>
              <a:rPr lang="en-US" sz="5100" dirty="0"/>
              <a:t> protected classes under the Fair Housing Act; but some situations are covered under the Fair Housing Act.  </a:t>
            </a:r>
          </a:p>
          <a:p>
            <a:pPr marL="1200150" lvl="8" indent="-285750" algn="just">
              <a:spcBef>
                <a:spcPts val="0"/>
              </a:spcBef>
            </a:pPr>
            <a:endParaRPr lang="en-US" sz="5100" dirty="0"/>
          </a:p>
          <a:p>
            <a:pPr marL="1200150" lvl="8" indent="-285750" algn="just">
              <a:spcBef>
                <a:spcPts val="0"/>
              </a:spcBef>
            </a:pPr>
            <a:r>
              <a:rPr lang="en-US" sz="5100" u="sng" dirty="0"/>
              <a:t>Disability</a:t>
            </a:r>
          </a:p>
          <a:p>
            <a:pPr marL="1200150" lvl="8" indent="0" algn="just">
              <a:spcBef>
                <a:spcPts val="0"/>
              </a:spcBef>
              <a:buNone/>
            </a:pPr>
            <a:r>
              <a:rPr lang="en-US" sz="4800" dirty="0"/>
              <a:t>	</a:t>
            </a:r>
          </a:p>
          <a:p>
            <a:pPr marL="1828800" lvl="8" indent="0" algn="just">
              <a:spcBef>
                <a:spcPts val="0"/>
              </a:spcBef>
              <a:buNone/>
            </a:pPr>
            <a:r>
              <a:rPr lang="en-US" sz="2600" dirty="0"/>
              <a:t>	</a:t>
            </a:r>
            <a:r>
              <a:rPr lang="en-US" sz="1600" dirty="0"/>
              <a:t>	</a:t>
            </a:r>
            <a:endParaRPr lang="en-US" sz="5600" dirty="0"/>
          </a:p>
          <a:p>
            <a:endParaRPr lang="en-US" dirty="0"/>
          </a:p>
        </p:txBody>
      </p:sp>
    </p:spTree>
    <p:extLst>
      <p:ext uri="{BB962C8B-B14F-4D97-AF65-F5344CB8AC3E}">
        <p14:creationId xmlns:p14="http://schemas.microsoft.com/office/powerpoint/2010/main" val="3436956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D78C-2ED8-470C-B7B5-B6021B4D6FB7}"/>
              </a:ext>
            </a:extLst>
          </p:cNvPr>
          <p:cNvSpPr>
            <a:spLocks noGrp="1"/>
          </p:cNvSpPr>
          <p:nvPr>
            <p:ph type="title"/>
          </p:nvPr>
        </p:nvSpPr>
        <p:spPr>
          <a:xfrm>
            <a:off x="809625" y="244737"/>
            <a:ext cx="11151715" cy="1422138"/>
          </a:xfrm>
        </p:spPr>
        <p:txBody>
          <a:bodyPr>
            <a:noAutofit/>
          </a:bodyPr>
          <a:lstStyle/>
          <a:p>
            <a:pPr algn="ctr"/>
            <a:r>
              <a:rPr lang="en-US" u="sng" dirty="0"/>
              <a:t>The Fair Housing Act &amp; </a:t>
            </a:r>
            <a:br>
              <a:rPr lang="en-US" u="sng" dirty="0"/>
            </a:br>
            <a:r>
              <a:rPr lang="en-US" u="sng" dirty="0"/>
              <a:t>The LGBTQ+ Community  (cont’d)</a:t>
            </a:r>
            <a:br>
              <a:rPr lang="en-US" sz="3800" u="sng" dirty="0"/>
            </a:br>
            <a:endParaRPr lang="en-US" sz="3800" u="sng" dirty="0"/>
          </a:p>
        </p:txBody>
      </p:sp>
      <p:sp>
        <p:nvSpPr>
          <p:cNvPr id="3" name="Content Placeholder 2">
            <a:extLst>
              <a:ext uri="{FF2B5EF4-FFF2-40B4-BE49-F238E27FC236}">
                <a16:creationId xmlns:a16="http://schemas.microsoft.com/office/drawing/2014/main" id="{C438DF01-AA27-42E2-8DEB-E712120B1C97}"/>
              </a:ext>
            </a:extLst>
          </p:cNvPr>
          <p:cNvSpPr>
            <a:spLocks noGrp="1"/>
          </p:cNvSpPr>
          <p:nvPr>
            <p:ph idx="1"/>
          </p:nvPr>
        </p:nvSpPr>
        <p:spPr>
          <a:xfrm>
            <a:off x="1023581" y="1600200"/>
            <a:ext cx="11311293" cy="2607229"/>
          </a:xfrm>
        </p:spPr>
        <p:txBody>
          <a:bodyPr>
            <a:normAutofit fontScale="25000" lnSpcReduction="20000"/>
          </a:bodyPr>
          <a:lstStyle/>
          <a:p>
            <a:pPr marL="2743200" lvl="8" indent="0">
              <a:spcBef>
                <a:spcPts val="0"/>
              </a:spcBef>
              <a:buNone/>
            </a:pPr>
            <a:endParaRPr lang="en-US" sz="9600" dirty="0"/>
          </a:p>
          <a:p>
            <a:pPr marL="1371600" lvl="8" indent="0">
              <a:spcBef>
                <a:spcPts val="0"/>
              </a:spcBef>
              <a:buNone/>
            </a:pPr>
            <a:r>
              <a:rPr lang="en-US" sz="13600" u="sng" dirty="0"/>
              <a:t>Sex/gender</a:t>
            </a:r>
            <a:r>
              <a:rPr lang="en-US" sz="13600" dirty="0"/>
              <a:t>:</a:t>
            </a:r>
          </a:p>
          <a:p>
            <a:pPr marL="1371600" lvl="8" indent="0">
              <a:spcBef>
                <a:spcPts val="0"/>
              </a:spcBef>
              <a:buNone/>
            </a:pPr>
            <a:endParaRPr lang="en-US" sz="13600" dirty="0"/>
          </a:p>
          <a:p>
            <a:pPr marL="1371600" lvl="8" indent="0">
              <a:spcBef>
                <a:spcPts val="0"/>
              </a:spcBef>
              <a:buNone/>
            </a:pPr>
            <a:r>
              <a:rPr lang="en-US" sz="13600" dirty="0"/>
              <a:t>Denied because the possible renter doesn’t fit “gender stereotypes” is </a:t>
            </a:r>
            <a:r>
              <a:rPr lang="en-US" sz="13600" b="1" i="1" dirty="0"/>
              <a:t>illegal discrimination</a:t>
            </a:r>
            <a:r>
              <a:rPr lang="en-US" sz="13600" dirty="0"/>
              <a:t>.  </a:t>
            </a:r>
          </a:p>
          <a:p>
            <a:pPr marL="2743200" lvl="8" indent="0">
              <a:buNone/>
            </a:pPr>
            <a:r>
              <a:rPr lang="en-US" sz="8800" dirty="0"/>
              <a:t>    </a:t>
            </a:r>
          </a:p>
          <a:p>
            <a:pPr marL="2743200" lvl="8" indent="0">
              <a:buNone/>
            </a:pPr>
            <a:endParaRPr lang="en-US" sz="8800" dirty="0"/>
          </a:p>
          <a:p>
            <a:pPr marL="2743200" lvl="8" indent="0">
              <a:spcBef>
                <a:spcPts val="0"/>
              </a:spcBef>
              <a:buNone/>
            </a:pPr>
            <a:endParaRPr lang="en-US" sz="8800" dirty="0"/>
          </a:p>
          <a:p>
            <a:pPr marL="1371600" lvl="8" indent="0" algn="just">
              <a:spcBef>
                <a:spcPts val="0"/>
              </a:spcBef>
            </a:pPr>
            <a:endParaRPr lang="en-US" sz="2400" b="1" dirty="0"/>
          </a:p>
          <a:p>
            <a:pPr marL="285750" lvl="8" indent="-285750" algn="just">
              <a:spcBef>
                <a:spcPts val="0"/>
              </a:spcBef>
            </a:pPr>
            <a:endParaRPr lang="en-US" sz="1700" b="1" u="sng" dirty="0"/>
          </a:p>
          <a:p>
            <a:pPr marL="0" lvl="8" indent="0" algn="just">
              <a:spcBef>
                <a:spcPts val="0"/>
              </a:spcBef>
              <a:buNone/>
            </a:pPr>
            <a:endParaRPr lang="en-US" sz="1700" b="1" u="sng" dirty="0"/>
          </a:p>
          <a:p>
            <a:pPr marL="0" lvl="8" indent="0">
              <a:spcBef>
                <a:spcPts val="0"/>
              </a:spcBef>
              <a:buNone/>
            </a:pPr>
            <a:endParaRPr lang="en-US" sz="1700" dirty="0"/>
          </a:p>
          <a:p>
            <a:pPr marL="0" lvl="8" indent="0">
              <a:spcBef>
                <a:spcPts val="0"/>
              </a:spcBef>
              <a:buNone/>
            </a:pPr>
            <a:endParaRPr lang="en-US" sz="1700" dirty="0"/>
          </a:p>
          <a:p>
            <a:pPr marL="0" lvl="8" indent="0">
              <a:spcBef>
                <a:spcPts val="0"/>
              </a:spcBef>
              <a:buNone/>
            </a:pPr>
            <a:endParaRPr lang="en-US" sz="1700" dirty="0"/>
          </a:p>
          <a:p>
            <a:pPr marL="0" lvl="8" indent="0">
              <a:spcBef>
                <a:spcPts val="0"/>
              </a:spcBef>
              <a:buNone/>
            </a:pPr>
            <a:endParaRPr lang="en-US" sz="1700" dirty="0"/>
          </a:p>
          <a:p>
            <a:pPr marL="0" lvl="8" indent="0">
              <a:spcBef>
                <a:spcPts val="0"/>
              </a:spcBef>
              <a:buNone/>
            </a:pPr>
            <a:endParaRPr lang="en-US" sz="1500" dirty="0"/>
          </a:p>
          <a:p>
            <a:pPr marL="2743200" lvl="8" indent="0">
              <a:spcBef>
                <a:spcPts val="0"/>
              </a:spcBef>
              <a:buNone/>
            </a:pPr>
            <a:endParaRPr lang="en-US" sz="1400" dirty="0"/>
          </a:p>
          <a:p>
            <a:pPr marL="0" lvl="8" indent="0">
              <a:spcBef>
                <a:spcPts val="0"/>
              </a:spcBef>
              <a:buNone/>
            </a:pPr>
            <a:endParaRPr lang="en-US" sz="1400" dirty="0"/>
          </a:p>
          <a:p>
            <a:pPr marL="2743200" lvl="8" indent="0">
              <a:spcBef>
                <a:spcPts val="0"/>
              </a:spcBef>
              <a:buNone/>
            </a:pPr>
            <a:endParaRPr lang="en-US" sz="1400" dirty="0"/>
          </a:p>
          <a:p>
            <a:pPr marL="0" lvl="8" indent="0">
              <a:spcBef>
                <a:spcPts val="0"/>
              </a:spcBef>
              <a:buNone/>
            </a:pPr>
            <a:r>
              <a:rPr lang="en-US" sz="1400" dirty="0"/>
              <a:t>		</a:t>
            </a:r>
          </a:p>
          <a:p>
            <a:pPr marL="1371600" lvl="8" indent="0">
              <a:spcBef>
                <a:spcPts val="0"/>
              </a:spcBef>
              <a:buNone/>
            </a:pPr>
            <a:endParaRPr lang="en-US" sz="1400" dirty="0"/>
          </a:p>
          <a:p>
            <a:pPr marL="1371600" lvl="8" indent="0">
              <a:spcBef>
                <a:spcPts val="0"/>
              </a:spcBef>
              <a:buNone/>
            </a:pPr>
            <a:endParaRPr lang="en-US" sz="1400" dirty="0"/>
          </a:p>
          <a:p>
            <a:pPr marL="0" lvl="8" indent="0">
              <a:spcBef>
                <a:spcPts val="0"/>
              </a:spcBef>
              <a:buNone/>
            </a:pPr>
            <a:endParaRPr lang="en-US" sz="1400" dirty="0"/>
          </a:p>
          <a:p>
            <a:pPr marL="0" lvl="8" indent="0">
              <a:spcBef>
                <a:spcPts val="0"/>
              </a:spcBef>
              <a:buNone/>
            </a:pPr>
            <a:endParaRPr lang="en-US" sz="1400" dirty="0"/>
          </a:p>
          <a:p>
            <a:pPr marL="2743200" lvl="8" indent="0">
              <a:spcBef>
                <a:spcPts val="0"/>
              </a:spcBef>
              <a:buNone/>
            </a:pPr>
            <a:endParaRPr lang="en-US" sz="1400" dirty="0"/>
          </a:p>
          <a:p>
            <a:pPr marL="2743200" lvl="8" indent="0">
              <a:spcBef>
                <a:spcPts val="0"/>
              </a:spcBef>
              <a:buNone/>
            </a:pPr>
            <a:r>
              <a:rPr lang="en-US" sz="1400" dirty="0"/>
              <a:t>				</a:t>
            </a:r>
          </a:p>
          <a:p>
            <a:pPr marL="742950" lvl="7" indent="-285750">
              <a:spcBef>
                <a:spcPts val="0"/>
              </a:spcBef>
            </a:pPr>
            <a:endParaRPr lang="en-US" sz="4600" dirty="0"/>
          </a:p>
          <a:p>
            <a:pPr lvl="6"/>
            <a:endParaRPr lang="en-US" dirty="0"/>
          </a:p>
        </p:txBody>
      </p:sp>
      <p:pic>
        <p:nvPicPr>
          <p:cNvPr id="5" name="Picture 4" descr="A picture containing hat&#10;&#10;Description automatically generated">
            <a:extLst>
              <a:ext uri="{FF2B5EF4-FFF2-40B4-BE49-F238E27FC236}">
                <a16:creationId xmlns:a16="http://schemas.microsoft.com/office/drawing/2014/main" id="{24DC8D5E-FE5D-4F9F-BBF1-D714BD34F93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9515" y="4499382"/>
            <a:ext cx="6428509" cy="2222693"/>
          </a:xfrm>
          <a:prstGeom prst="rect">
            <a:avLst/>
          </a:prstGeom>
        </p:spPr>
      </p:pic>
    </p:spTree>
    <p:extLst>
      <p:ext uri="{BB962C8B-B14F-4D97-AF65-F5344CB8AC3E}">
        <p14:creationId xmlns:p14="http://schemas.microsoft.com/office/powerpoint/2010/main" val="3522560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210F-224B-46FA-9A4B-83F53E132707}"/>
              </a:ext>
            </a:extLst>
          </p:cNvPr>
          <p:cNvSpPr>
            <a:spLocks noGrp="1"/>
          </p:cNvSpPr>
          <p:nvPr>
            <p:ph type="title"/>
          </p:nvPr>
        </p:nvSpPr>
        <p:spPr>
          <a:xfrm>
            <a:off x="1410056" y="0"/>
            <a:ext cx="10276763" cy="1550419"/>
          </a:xfrm>
        </p:spPr>
        <p:txBody>
          <a:bodyPr/>
          <a:lstStyle/>
          <a:p>
            <a:pPr algn="ctr"/>
            <a:r>
              <a:rPr lang="en-US" u="sng" dirty="0"/>
              <a:t>The Fair Housing Act &amp; the</a:t>
            </a:r>
            <a:br>
              <a:rPr lang="en-US" u="sng" dirty="0"/>
            </a:br>
            <a:r>
              <a:rPr lang="en-US" u="sng" dirty="0"/>
              <a:t> LGBTQ+ Community (cont’d)</a:t>
            </a:r>
          </a:p>
        </p:txBody>
      </p:sp>
      <p:sp>
        <p:nvSpPr>
          <p:cNvPr id="3" name="Content Placeholder 2">
            <a:extLst>
              <a:ext uri="{FF2B5EF4-FFF2-40B4-BE49-F238E27FC236}">
                <a16:creationId xmlns:a16="http://schemas.microsoft.com/office/drawing/2014/main" id="{2B07D777-E3FE-40EE-ABCC-2012BFB20546}"/>
              </a:ext>
            </a:extLst>
          </p:cNvPr>
          <p:cNvSpPr>
            <a:spLocks noGrp="1"/>
          </p:cNvSpPr>
          <p:nvPr>
            <p:ph idx="1"/>
          </p:nvPr>
        </p:nvSpPr>
        <p:spPr>
          <a:xfrm>
            <a:off x="1066799" y="1647825"/>
            <a:ext cx="10925176" cy="5210175"/>
          </a:xfrm>
        </p:spPr>
        <p:txBody>
          <a:bodyPr>
            <a:normAutofit fontScale="25000" lnSpcReduction="20000"/>
          </a:bodyPr>
          <a:lstStyle/>
          <a:p>
            <a:pPr marL="400050" lvl="8" indent="-342900" algn="just">
              <a:spcBef>
                <a:spcPts val="0"/>
              </a:spcBef>
            </a:pPr>
            <a:r>
              <a:rPr lang="en-US" sz="14000" b="1" u="sng" dirty="0"/>
              <a:t>The Fair Access Rule (March 5, 2012)</a:t>
            </a:r>
            <a:r>
              <a:rPr lang="en-US" sz="14000" b="1" dirty="0"/>
              <a:t>:</a:t>
            </a:r>
          </a:p>
          <a:p>
            <a:pPr marL="57150" lvl="8" indent="0" algn="just">
              <a:spcBef>
                <a:spcPts val="0"/>
              </a:spcBef>
              <a:buNone/>
            </a:pPr>
            <a:endParaRPr lang="en-US" sz="14000" b="1" dirty="0"/>
          </a:p>
          <a:p>
            <a:pPr marL="2057400" lvl="8" indent="0" algn="just">
              <a:spcBef>
                <a:spcPts val="0"/>
              </a:spcBef>
              <a:buNone/>
            </a:pPr>
            <a:endParaRPr lang="en-US" sz="14000" dirty="0"/>
          </a:p>
          <a:p>
            <a:pPr marL="2057400" lvl="8" indent="0" algn="just">
              <a:spcBef>
                <a:spcPts val="0"/>
              </a:spcBef>
              <a:buNone/>
            </a:pPr>
            <a:endParaRPr lang="en-US" sz="14000" dirty="0"/>
          </a:p>
          <a:p>
            <a:pPr marL="342900" lvl="8" indent="-342900" algn="just">
              <a:spcBef>
                <a:spcPts val="0"/>
              </a:spcBef>
            </a:pPr>
            <a:r>
              <a:rPr lang="en-US" sz="14000" b="1" u="sng" dirty="0"/>
              <a:t>Functions of the Fair Access Rule</a:t>
            </a:r>
            <a:r>
              <a:rPr lang="en-US" sz="14000" dirty="0"/>
              <a:t>:</a:t>
            </a:r>
          </a:p>
          <a:p>
            <a:pPr marL="342900" lvl="8" indent="-342900" algn="just">
              <a:spcBef>
                <a:spcPts val="0"/>
              </a:spcBef>
            </a:pPr>
            <a:endParaRPr lang="en-US" sz="14000" dirty="0"/>
          </a:p>
          <a:p>
            <a:pPr marL="0" lvl="8" indent="0" algn="just">
              <a:spcBef>
                <a:spcPts val="0"/>
              </a:spcBef>
              <a:buNone/>
            </a:pPr>
            <a:endParaRPr lang="en-US" sz="14000" dirty="0"/>
          </a:p>
          <a:p>
            <a:pPr marL="0" lvl="8" indent="0" algn="just">
              <a:spcBef>
                <a:spcPts val="0"/>
              </a:spcBef>
              <a:buNone/>
            </a:pPr>
            <a:endParaRPr lang="en-US" sz="14000" dirty="0"/>
          </a:p>
          <a:p>
            <a:pPr marL="0" lvl="8" indent="0" algn="just">
              <a:spcBef>
                <a:spcPts val="0"/>
              </a:spcBef>
              <a:buNone/>
            </a:pPr>
            <a:endParaRPr lang="en-US" sz="14000" dirty="0"/>
          </a:p>
          <a:p>
            <a:pPr marL="342900" lvl="8" indent="-342900" algn="just">
              <a:spcBef>
                <a:spcPts val="0"/>
              </a:spcBef>
            </a:pPr>
            <a:endParaRPr lang="en-US" sz="14000" dirty="0"/>
          </a:p>
          <a:p>
            <a:pPr marL="342900" lvl="8" indent="-342900" algn="ctr">
              <a:spcBef>
                <a:spcPts val="0"/>
              </a:spcBef>
            </a:pPr>
            <a:r>
              <a:rPr lang="en-US" sz="14000" dirty="0"/>
              <a:t>For more information: Visit HUD’s website:  </a:t>
            </a:r>
            <a:r>
              <a:rPr lang="en-US" sz="14000" u="sng" dirty="0"/>
              <a:t>www.hud.gov/fairhousing</a:t>
            </a:r>
          </a:p>
          <a:p>
            <a:pPr marL="2057400" lvl="8" indent="0" algn="just">
              <a:buNone/>
            </a:pPr>
            <a:endParaRPr lang="en-US" sz="11200" u="sng" dirty="0"/>
          </a:p>
          <a:p>
            <a:pPr marL="2057400" lvl="8" indent="0" algn="just">
              <a:buNone/>
            </a:pPr>
            <a:endParaRPr lang="en-US" sz="11200" u="sng" dirty="0"/>
          </a:p>
          <a:p>
            <a:pPr marL="2057400" lvl="8" indent="0" algn="just">
              <a:buNone/>
            </a:pPr>
            <a:r>
              <a:rPr lang="en-US" sz="2700" dirty="0"/>
              <a:t>  </a:t>
            </a:r>
            <a:endParaRPr lang="en-US" sz="1600" dirty="0"/>
          </a:p>
          <a:p>
            <a:pPr marL="1371600" lvl="8" indent="0" algn="just">
              <a:spcBef>
                <a:spcPts val="0"/>
              </a:spcBef>
              <a:buNone/>
            </a:pPr>
            <a:endParaRPr lang="en-US" sz="2400" b="1" dirty="0"/>
          </a:p>
          <a:p>
            <a:pPr marL="1371600" lvl="8" indent="0" algn="just">
              <a:spcBef>
                <a:spcPts val="0"/>
              </a:spcBef>
              <a:buNone/>
            </a:pPr>
            <a:endParaRPr lang="en-US" sz="1050" b="1" dirty="0"/>
          </a:p>
          <a:p>
            <a:pPr marL="1371600" lvl="8" indent="0" algn="just">
              <a:spcBef>
                <a:spcPts val="0"/>
              </a:spcBef>
            </a:pPr>
            <a:endParaRPr lang="en-US" sz="1050" b="1" dirty="0"/>
          </a:p>
          <a:p>
            <a:endParaRPr lang="en-US" dirty="0"/>
          </a:p>
        </p:txBody>
      </p:sp>
    </p:spTree>
    <p:extLst>
      <p:ext uri="{BB962C8B-B14F-4D97-AF65-F5344CB8AC3E}">
        <p14:creationId xmlns:p14="http://schemas.microsoft.com/office/powerpoint/2010/main" val="1045379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688E-9472-4DC3-A2E9-0D6134584A91}"/>
              </a:ext>
            </a:extLst>
          </p:cNvPr>
          <p:cNvSpPr>
            <a:spLocks noGrp="1"/>
          </p:cNvSpPr>
          <p:nvPr>
            <p:ph type="title"/>
          </p:nvPr>
        </p:nvSpPr>
        <p:spPr>
          <a:xfrm>
            <a:off x="571912" y="146486"/>
            <a:ext cx="8981947" cy="1762110"/>
          </a:xfrm>
        </p:spPr>
        <p:txBody>
          <a:bodyPr>
            <a:noAutofit/>
          </a:bodyPr>
          <a:lstStyle/>
          <a:p>
            <a:pPr algn="ctr"/>
            <a:r>
              <a:rPr lang="en-US" sz="5400" u="sng" dirty="0"/>
              <a:t>Familial Status &amp; the </a:t>
            </a:r>
            <a:br>
              <a:rPr lang="en-US" sz="5400" u="sng" dirty="0"/>
            </a:br>
            <a:r>
              <a:rPr lang="en-US" sz="5400" u="sng" dirty="0"/>
              <a:t>Fair Housing Act</a:t>
            </a:r>
          </a:p>
        </p:txBody>
      </p:sp>
      <p:sp>
        <p:nvSpPr>
          <p:cNvPr id="3" name="Content Placeholder 2">
            <a:extLst>
              <a:ext uri="{FF2B5EF4-FFF2-40B4-BE49-F238E27FC236}">
                <a16:creationId xmlns:a16="http://schemas.microsoft.com/office/drawing/2014/main" id="{6DB7D60D-4A7C-4391-8456-E864C655E27D}"/>
              </a:ext>
            </a:extLst>
          </p:cNvPr>
          <p:cNvSpPr>
            <a:spLocks noGrp="1"/>
          </p:cNvSpPr>
          <p:nvPr>
            <p:ph idx="1"/>
          </p:nvPr>
        </p:nvSpPr>
        <p:spPr>
          <a:xfrm>
            <a:off x="937261" y="1908596"/>
            <a:ext cx="8721090" cy="4802918"/>
          </a:xfrm>
        </p:spPr>
        <p:txBody>
          <a:bodyPr>
            <a:noAutofit/>
          </a:bodyPr>
          <a:lstStyle/>
          <a:p>
            <a:r>
              <a:rPr lang="en-US" sz="3600" b="1" u="sng" dirty="0"/>
              <a:t>Definition</a:t>
            </a:r>
            <a:r>
              <a:rPr lang="en-US" sz="3600" dirty="0"/>
              <a:t>:</a:t>
            </a:r>
          </a:p>
          <a:p>
            <a:pPr marL="0" indent="0">
              <a:buNone/>
            </a:pPr>
            <a:endParaRPr lang="en-US" sz="3600" dirty="0"/>
          </a:p>
          <a:p>
            <a:pPr lvl="3"/>
            <a:r>
              <a:rPr lang="en-US" sz="3600" dirty="0"/>
              <a:t>the presence of children under the age of 18</a:t>
            </a:r>
            <a:endParaRPr lang="en-US" sz="3600" b="1" u="sng" dirty="0"/>
          </a:p>
          <a:p>
            <a:pPr marL="1600200" lvl="5" indent="0">
              <a:buNone/>
            </a:pPr>
            <a:endParaRPr lang="en-US" sz="2200" dirty="0"/>
          </a:p>
        </p:txBody>
      </p:sp>
      <p:pic>
        <p:nvPicPr>
          <p:cNvPr id="4" name="Picture 3" descr="A family sitting on a couch&#10;&#10;Description automatically generated with medium confidence">
            <a:extLst>
              <a:ext uri="{FF2B5EF4-FFF2-40B4-BE49-F238E27FC236}">
                <a16:creationId xmlns:a16="http://schemas.microsoft.com/office/drawing/2014/main" id="{08F94591-8782-4C16-9DC9-3029401B50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94" r="24434" b="-1"/>
          <a:stretch/>
        </p:blipFill>
        <p:spPr>
          <a:xfrm>
            <a:off x="9553859" y="198518"/>
            <a:ext cx="2453958" cy="3618232"/>
          </a:xfrm>
          <a:prstGeom prst="rect">
            <a:avLst/>
          </a:prstGeom>
        </p:spPr>
      </p:pic>
    </p:spTree>
    <p:extLst>
      <p:ext uri="{BB962C8B-B14F-4D97-AF65-F5344CB8AC3E}">
        <p14:creationId xmlns:p14="http://schemas.microsoft.com/office/powerpoint/2010/main" val="1586324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153"/>
            <a:ext cx="5106593"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3788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C41C5-1090-445B-BD25-538BD2AE1F37}"/>
              </a:ext>
            </a:extLst>
          </p:cNvPr>
          <p:cNvSpPr>
            <a:spLocks noGrp="1"/>
          </p:cNvSpPr>
          <p:nvPr>
            <p:ph type="title"/>
          </p:nvPr>
        </p:nvSpPr>
        <p:spPr>
          <a:xfrm>
            <a:off x="4646142" y="455362"/>
            <a:ext cx="7241058" cy="1550419"/>
          </a:xfrm>
        </p:spPr>
        <p:txBody>
          <a:bodyPr>
            <a:normAutofit/>
          </a:bodyPr>
          <a:lstStyle/>
          <a:p>
            <a:pPr algn="ctr">
              <a:lnSpc>
                <a:spcPct val="90000"/>
              </a:lnSpc>
            </a:pPr>
            <a:r>
              <a:rPr lang="en-US" sz="3400" u="sng" dirty="0"/>
              <a:t>Familial Status &amp; the </a:t>
            </a:r>
            <a:br>
              <a:rPr lang="en-US" sz="3400" u="sng" dirty="0"/>
            </a:br>
            <a:r>
              <a:rPr lang="en-US" sz="3400" u="sng" dirty="0"/>
              <a:t>Fair Housing Act (cont’d)</a:t>
            </a:r>
          </a:p>
        </p:txBody>
      </p:sp>
      <p:sp>
        <p:nvSpPr>
          <p:cNvPr id="3" name="Content Placeholder 2">
            <a:extLst>
              <a:ext uri="{FF2B5EF4-FFF2-40B4-BE49-F238E27FC236}">
                <a16:creationId xmlns:a16="http://schemas.microsoft.com/office/drawing/2014/main" id="{AC3F7248-FF90-4D65-A944-F85AA45556CA}"/>
              </a:ext>
            </a:extLst>
          </p:cNvPr>
          <p:cNvSpPr>
            <a:spLocks noGrp="1"/>
          </p:cNvSpPr>
          <p:nvPr>
            <p:ph idx="1"/>
          </p:nvPr>
        </p:nvSpPr>
        <p:spPr>
          <a:xfrm>
            <a:off x="5016844" y="1752600"/>
            <a:ext cx="7006280" cy="4969476"/>
          </a:xfrm>
        </p:spPr>
        <p:txBody>
          <a:bodyPr>
            <a:normAutofit/>
          </a:bodyPr>
          <a:lstStyle/>
          <a:p>
            <a:pPr marL="228600" lvl="3"/>
            <a:r>
              <a:rPr lang="en-US" sz="3600" b="1" u="sng" dirty="0"/>
              <a:t>Dos &amp; Don’ts </a:t>
            </a:r>
            <a:r>
              <a:rPr lang="en-US" sz="3600" dirty="0"/>
              <a:t>:</a:t>
            </a:r>
          </a:p>
          <a:p>
            <a:pPr marL="1943100" lvl="5" indent="-342900">
              <a:buFont typeface="+mj-lt"/>
              <a:buAutoNum type="arabicPeriod"/>
            </a:pPr>
            <a:r>
              <a:rPr lang="en-US" sz="3600" dirty="0"/>
              <a:t>Do not refuse families housing unless housing units are for senior housing</a:t>
            </a:r>
          </a:p>
          <a:p>
            <a:pPr marL="1600200" lvl="5" indent="0">
              <a:buNone/>
            </a:pPr>
            <a:endParaRPr lang="en-US" sz="3600" dirty="0"/>
          </a:p>
          <a:p>
            <a:pPr marL="1943100" lvl="5" indent="-342900">
              <a:buFont typeface="+mj-lt"/>
              <a:buAutoNum type="arabicPeriod" startAt="2"/>
            </a:pPr>
            <a:r>
              <a:rPr lang="en-US" sz="3600" dirty="0"/>
              <a:t>Do not refuse to rent to families because of safety concerns</a:t>
            </a:r>
          </a:p>
          <a:p>
            <a:endParaRPr lang="en-US" dirty="0"/>
          </a:p>
        </p:txBody>
      </p:sp>
      <p:pic>
        <p:nvPicPr>
          <p:cNvPr id="4" name="Picture 3" descr="Shape, circle&#10;&#10;Description automatically generated">
            <a:extLst>
              <a:ext uri="{FF2B5EF4-FFF2-40B4-BE49-F238E27FC236}">
                <a16:creationId xmlns:a16="http://schemas.microsoft.com/office/drawing/2014/main" id="{A97D3284-5708-4650-88FA-84BD9DCEA6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276" y="2078735"/>
            <a:ext cx="3217333" cy="3176400"/>
          </a:xfrm>
          <a:prstGeom prst="rect">
            <a:avLst/>
          </a:prstGeom>
        </p:spPr>
      </p:pic>
    </p:spTree>
    <p:extLst>
      <p:ext uri="{BB962C8B-B14F-4D97-AF65-F5344CB8AC3E}">
        <p14:creationId xmlns:p14="http://schemas.microsoft.com/office/powerpoint/2010/main" val="2129404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indow, person&#10;&#10;Description automatically generated">
            <a:extLst>
              <a:ext uri="{FF2B5EF4-FFF2-40B4-BE49-F238E27FC236}">
                <a16:creationId xmlns:a16="http://schemas.microsoft.com/office/drawing/2014/main" id="{E898F863-31CA-4F8B-8A04-DF4D0842FF8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207" r="26522" b="-1"/>
          <a:stretch/>
        </p:blipFill>
        <p:spPr>
          <a:xfrm>
            <a:off x="20" y="10"/>
            <a:ext cx="4651228" cy="6857990"/>
          </a:xfrm>
          <a:prstGeom prst="rect">
            <a:avLst/>
          </a:prstGeom>
        </p:spPr>
      </p:pic>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A8FA7-0097-4063-BD67-E8CC235BD826}"/>
              </a:ext>
            </a:extLst>
          </p:cNvPr>
          <p:cNvSpPr>
            <a:spLocks noGrp="1"/>
          </p:cNvSpPr>
          <p:nvPr>
            <p:ph type="title"/>
          </p:nvPr>
        </p:nvSpPr>
        <p:spPr>
          <a:xfrm>
            <a:off x="4851871" y="143304"/>
            <a:ext cx="7136839" cy="1339503"/>
          </a:xfrm>
        </p:spPr>
        <p:txBody>
          <a:bodyPr>
            <a:noAutofit/>
          </a:bodyPr>
          <a:lstStyle/>
          <a:p>
            <a:pPr algn="ctr">
              <a:lnSpc>
                <a:spcPct val="90000"/>
              </a:lnSpc>
            </a:pPr>
            <a:r>
              <a:rPr lang="en-US" sz="3600" u="sng" dirty="0"/>
              <a:t>Housing for Older Persons Act</a:t>
            </a:r>
            <a:br>
              <a:rPr lang="en-US" sz="3600" u="sng" dirty="0"/>
            </a:br>
            <a:r>
              <a:rPr lang="en-US" sz="3600" u="sng" dirty="0"/>
              <a:t> &amp; The Fair Housing Act</a:t>
            </a:r>
          </a:p>
        </p:txBody>
      </p:sp>
      <p:sp>
        <p:nvSpPr>
          <p:cNvPr id="3" name="Content Placeholder 2">
            <a:extLst>
              <a:ext uri="{FF2B5EF4-FFF2-40B4-BE49-F238E27FC236}">
                <a16:creationId xmlns:a16="http://schemas.microsoft.com/office/drawing/2014/main" id="{D15A51E3-D95F-4E72-819A-8126C909EA4E}"/>
              </a:ext>
            </a:extLst>
          </p:cNvPr>
          <p:cNvSpPr>
            <a:spLocks noGrp="1"/>
          </p:cNvSpPr>
          <p:nvPr>
            <p:ph idx="1"/>
          </p:nvPr>
        </p:nvSpPr>
        <p:spPr>
          <a:xfrm>
            <a:off x="4651248" y="1362075"/>
            <a:ext cx="7357842" cy="5495921"/>
          </a:xfrm>
        </p:spPr>
        <p:txBody>
          <a:bodyPr>
            <a:normAutofit fontScale="85000" lnSpcReduction="20000"/>
          </a:bodyPr>
          <a:lstStyle/>
          <a:p>
            <a:pPr lvl="3"/>
            <a:r>
              <a:rPr lang="en-US" sz="4100" dirty="0"/>
              <a:t>Facility labeled by the HUD secretary as housing for elderly and/or elderly and disabled</a:t>
            </a:r>
          </a:p>
          <a:p>
            <a:pPr marL="685800" lvl="3" indent="0">
              <a:buNone/>
            </a:pPr>
            <a:endParaRPr lang="en-US" sz="4100" dirty="0"/>
          </a:p>
          <a:p>
            <a:pPr lvl="5"/>
            <a:r>
              <a:rPr lang="en-US" sz="4100" b="1" u="sng" dirty="0"/>
              <a:t>62+ years old housing</a:t>
            </a:r>
            <a:r>
              <a:rPr lang="en-US" sz="4100" dirty="0"/>
              <a:t>:</a:t>
            </a:r>
          </a:p>
          <a:p>
            <a:pPr marL="1200150" lvl="7" indent="-285750"/>
            <a:endParaRPr lang="en-US" sz="4100" u="sng" dirty="0"/>
          </a:p>
          <a:p>
            <a:pPr marL="2514600" lvl="8" indent="-457200"/>
            <a:r>
              <a:rPr lang="en-US" sz="4100" b="1" u="sng" dirty="0"/>
              <a:t>55+ years old housing</a:t>
            </a:r>
            <a:r>
              <a:rPr lang="en-US" sz="4100" dirty="0"/>
              <a:t>: </a:t>
            </a:r>
          </a:p>
          <a:p>
            <a:pPr marL="1371600" lvl="8" indent="0">
              <a:buNone/>
            </a:pPr>
            <a:endParaRPr lang="en-US" sz="3700" dirty="0"/>
          </a:p>
          <a:p>
            <a:pPr marL="1371600" lvl="8" indent="0">
              <a:buNone/>
            </a:pPr>
            <a:endParaRPr lang="en-US" sz="1500" b="1" dirty="0"/>
          </a:p>
          <a:p>
            <a:pPr marL="0" lvl="8" indent="0">
              <a:buNone/>
            </a:pPr>
            <a:r>
              <a:rPr lang="en-US" sz="1500" b="1" dirty="0"/>
              <a:t>	</a:t>
            </a:r>
          </a:p>
          <a:p>
            <a:pPr lvl="3"/>
            <a:endParaRPr lang="en-US" dirty="0"/>
          </a:p>
        </p:txBody>
      </p:sp>
    </p:spTree>
    <p:extLst>
      <p:ext uri="{BB962C8B-B14F-4D97-AF65-F5344CB8AC3E}">
        <p14:creationId xmlns:p14="http://schemas.microsoft.com/office/powerpoint/2010/main" val="4276252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3455-6B9A-4E32-A8FA-7727F0757D2C}"/>
              </a:ext>
            </a:extLst>
          </p:cNvPr>
          <p:cNvSpPr>
            <a:spLocks noGrp="1"/>
          </p:cNvSpPr>
          <p:nvPr>
            <p:ph type="title"/>
          </p:nvPr>
        </p:nvSpPr>
        <p:spPr>
          <a:xfrm>
            <a:off x="1306062" y="143301"/>
            <a:ext cx="10312101" cy="1114130"/>
          </a:xfrm>
        </p:spPr>
        <p:txBody>
          <a:bodyPr>
            <a:normAutofit fontScale="90000"/>
          </a:bodyPr>
          <a:lstStyle/>
          <a:p>
            <a:pPr algn="ctr"/>
            <a:r>
              <a:rPr lang="en-US" sz="4800" u="sng" dirty="0"/>
              <a:t>Advertising &amp; the Fair Housing Act</a:t>
            </a:r>
          </a:p>
        </p:txBody>
      </p:sp>
      <p:sp>
        <p:nvSpPr>
          <p:cNvPr id="3" name="Content Placeholder 2">
            <a:extLst>
              <a:ext uri="{FF2B5EF4-FFF2-40B4-BE49-F238E27FC236}">
                <a16:creationId xmlns:a16="http://schemas.microsoft.com/office/drawing/2014/main" id="{33875984-DB58-4AAD-A742-E6B2B5B2C037}"/>
              </a:ext>
            </a:extLst>
          </p:cNvPr>
          <p:cNvSpPr>
            <a:spLocks noGrp="1"/>
          </p:cNvSpPr>
          <p:nvPr>
            <p:ph idx="1"/>
          </p:nvPr>
        </p:nvSpPr>
        <p:spPr>
          <a:xfrm>
            <a:off x="971550" y="1323976"/>
            <a:ext cx="11220449" cy="5390723"/>
          </a:xfrm>
        </p:spPr>
        <p:txBody>
          <a:bodyPr>
            <a:noAutofit/>
          </a:bodyPr>
          <a:lstStyle/>
          <a:p>
            <a:r>
              <a:rPr lang="en-US" sz="3500" u="sng" dirty="0"/>
              <a:t>Advertising is anything written or verbally stated</a:t>
            </a:r>
            <a:r>
              <a:rPr lang="en-US" sz="3500" dirty="0"/>
              <a:t>:</a:t>
            </a:r>
          </a:p>
          <a:p>
            <a:pPr marL="0" indent="0">
              <a:buNone/>
            </a:pPr>
            <a:endParaRPr lang="en-US" sz="3500" dirty="0"/>
          </a:p>
          <a:p>
            <a:pPr lvl="2"/>
            <a:r>
              <a:rPr lang="en-US" sz="3500" dirty="0"/>
              <a:t>Newspaper (digital/print)</a:t>
            </a:r>
          </a:p>
          <a:p>
            <a:pPr lvl="2"/>
            <a:r>
              <a:rPr lang="en-US" sz="3500" dirty="0"/>
              <a:t>Post-it notes on a bulletin board</a:t>
            </a:r>
          </a:p>
          <a:p>
            <a:pPr lvl="2"/>
            <a:r>
              <a:rPr lang="en-US" sz="3500" dirty="0"/>
              <a:t>Conversations with possible renters on the phone</a:t>
            </a:r>
          </a:p>
        </p:txBody>
      </p:sp>
      <p:pic>
        <p:nvPicPr>
          <p:cNvPr id="5" name="Picture 4" descr="Icon&#10;&#10;Description automatically generated with low confidence">
            <a:extLst>
              <a:ext uri="{FF2B5EF4-FFF2-40B4-BE49-F238E27FC236}">
                <a16:creationId xmlns:a16="http://schemas.microsoft.com/office/drawing/2014/main" id="{2FE60122-C613-4AF6-A0F6-99D87DC3DF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39275" y="1962150"/>
            <a:ext cx="2752725" cy="2209800"/>
          </a:xfrm>
          <a:prstGeom prst="rect">
            <a:avLst/>
          </a:prstGeom>
        </p:spPr>
      </p:pic>
    </p:spTree>
    <p:extLst>
      <p:ext uri="{BB962C8B-B14F-4D97-AF65-F5344CB8AC3E}">
        <p14:creationId xmlns:p14="http://schemas.microsoft.com/office/powerpoint/2010/main" val="1463302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9ABD5-C236-423B-985F-42623E1810D5}"/>
              </a:ext>
            </a:extLst>
          </p:cNvPr>
          <p:cNvSpPr>
            <a:spLocks noGrp="1"/>
          </p:cNvSpPr>
          <p:nvPr>
            <p:ph type="title"/>
          </p:nvPr>
        </p:nvSpPr>
        <p:spPr>
          <a:xfrm>
            <a:off x="1323975" y="455363"/>
            <a:ext cx="9750425" cy="1287712"/>
          </a:xfrm>
        </p:spPr>
        <p:txBody>
          <a:bodyPr>
            <a:normAutofit fontScale="90000"/>
          </a:bodyPr>
          <a:lstStyle/>
          <a:p>
            <a:r>
              <a:rPr lang="en-US" u="sng" dirty="0"/>
              <a:t>Advertising &amp; the Fair Housing Act (cont’d)</a:t>
            </a:r>
          </a:p>
        </p:txBody>
      </p:sp>
      <p:sp>
        <p:nvSpPr>
          <p:cNvPr id="3" name="Content Placeholder 2">
            <a:extLst>
              <a:ext uri="{FF2B5EF4-FFF2-40B4-BE49-F238E27FC236}">
                <a16:creationId xmlns:a16="http://schemas.microsoft.com/office/drawing/2014/main" id="{0C632C5B-A4E1-4AF6-8DF9-293D67630C66}"/>
              </a:ext>
            </a:extLst>
          </p:cNvPr>
          <p:cNvSpPr>
            <a:spLocks noGrp="1"/>
          </p:cNvSpPr>
          <p:nvPr>
            <p:ph idx="1"/>
          </p:nvPr>
        </p:nvSpPr>
        <p:spPr>
          <a:xfrm>
            <a:off x="5202936" y="1209675"/>
            <a:ext cx="6989063" cy="5648325"/>
          </a:xfrm>
        </p:spPr>
        <p:txBody>
          <a:bodyPr>
            <a:normAutofit fontScale="92500" lnSpcReduction="10000"/>
          </a:bodyPr>
          <a:lstStyle/>
          <a:p>
            <a:pPr marL="285750" lvl="2" indent="-285750"/>
            <a:r>
              <a:rPr lang="en-US" sz="3500" u="sng" dirty="0"/>
              <a:t>Examples of Permissible Phrases in Advertising</a:t>
            </a:r>
            <a:r>
              <a:rPr lang="en-US" sz="3500" dirty="0"/>
              <a:t>:</a:t>
            </a:r>
          </a:p>
          <a:p>
            <a:pPr marL="0" lvl="2" indent="0">
              <a:buNone/>
            </a:pPr>
            <a:endParaRPr lang="en-US" sz="3500" dirty="0"/>
          </a:p>
          <a:p>
            <a:pPr marL="800100" lvl="4" indent="-342900">
              <a:buFont typeface="+mj-lt"/>
              <a:buAutoNum type="arabicPeriod"/>
            </a:pPr>
            <a:r>
              <a:rPr lang="en-US" sz="3500" dirty="0"/>
              <a:t>Master bedroom</a:t>
            </a:r>
          </a:p>
          <a:p>
            <a:pPr marL="800100" lvl="4" indent="-342900">
              <a:buFont typeface="+mj-lt"/>
              <a:buAutoNum type="arabicPeriod"/>
            </a:pPr>
            <a:r>
              <a:rPr lang="en-US" sz="3500" dirty="0"/>
              <a:t>Mother-in-law suite</a:t>
            </a:r>
          </a:p>
          <a:p>
            <a:pPr marL="800100" lvl="4" indent="-342900">
              <a:buFont typeface="+mj-lt"/>
              <a:buAutoNum type="arabicPeriod"/>
            </a:pPr>
            <a:r>
              <a:rPr lang="en-US" sz="3500" dirty="0"/>
              <a:t>Female roommate wanted**</a:t>
            </a:r>
          </a:p>
          <a:p>
            <a:pPr marL="457200" lvl="4" indent="0">
              <a:buNone/>
            </a:pPr>
            <a:endParaRPr lang="en-US" sz="3500" dirty="0"/>
          </a:p>
          <a:p>
            <a:pPr marL="457200" lvl="4" indent="-347472">
              <a:buNone/>
            </a:pPr>
            <a:r>
              <a:rPr lang="en-US" sz="3500" dirty="0"/>
              <a:t>       **shared living is clearly stated, </a:t>
            </a:r>
          </a:p>
          <a:p>
            <a:pPr marL="457200" lvl="4" indent="-347472">
              <a:buNone/>
            </a:pPr>
            <a:r>
              <a:rPr lang="en-US" sz="3500" dirty="0"/>
              <a:t>          other protected classes’                  </a:t>
            </a:r>
          </a:p>
          <a:p>
            <a:pPr marL="457200" lvl="4" indent="-347472">
              <a:buNone/>
            </a:pPr>
            <a:r>
              <a:rPr lang="en-US" sz="3500" dirty="0"/>
              <a:t>		   rules apply</a:t>
            </a:r>
          </a:p>
          <a:p>
            <a:endParaRPr lang="en-US" dirty="0"/>
          </a:p>
        </p:txBody>
      </p:sp>
      <p:pic>
        <p:nvPicPr>
          <p:cNvPr id="5" name="Picture 4" descr="Shape, circle&#10;&#10;Description automatically generated">
            <a:extLst>
              <a:ext uri="{FF2B5EF4-FFF2-40B4-BE49-F238E27FC236}">
                <a16:creationId xmlns:a16="http://schemas.microsoft.com/office/drawing/2014/main" id="{7AEC16F6-4EE0-42C3-862C-309503D8A0B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 r="4" b="4"/>
          <a:stretch/>
        </p:blipFill>
        <p:spPr>
          <a:xfrm>
            <a:off x="1591056" y="2238233"/>
            <a:ext cx="3611880" cy="3616657"/>
          </a:xfrm>
          <a:prstGeom prst="rect">
            <a:avLst/>
          </a:prstGeom>
        </p:spPr>
      </p:pic>
    </p:spTree>
    <p:extLst>
      <p:ext uri="{BB962C8B-B14F-4D97-AF65-F5344CB8AC3E}">
        <p14:creationId xmlns:p14="http://schemas.microsoft.com/office/powerpoint/2010/main" val="124675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24AEC971-299A-414F-B96E-238DFBF7D98E}"/>
              </a:ext>
            </a:extLst>
          </p:cNvPr>
          <p:cNvSpPr>
            <a:spLocks noGrp="1"/>
          </p:cNvSpPr>
          <p:nvPr>
            <p:ph type="title"/>
          </p:nvPr>
        </p:nvSpPr>
        <p:spPr>
          <a:xfrm>
            <a:off x="145474" y="205980"/>
            <a:ext cx="6693476" cy="1550419"/>
          </a:xfrm>
        </p:spPr>
        <p:txBody>
          <a:bodyPr numCol="1">
            <a:normAutofit/>
          </a:bodyPr>
          <a:lstStyle/>
          <a:p>
            <a:pPr algn="ctr"/>
            <a:r>
              <a:rPr lang="en-US" u="sng" dirty="0"/>
              <a:t>Historical Facts:  </a:t>
            </a:r>
            <a:br>
              <a:rPr lang="en-US" u="sng" dirty="0"/>
            </a:br>
            <a:r>
              <a:rPr lang="en-US" u="sng" dirty="0"/>
              <a:t>The Tides Turn</a:t>
            </a:r>
          </a:p>
        </p:txBody>
      </p:sp>
      <p:sp>
        <p:nvSpPr>
          <p:cNvPr id="3" name="Content Placeholder 2">
            <a:extLst>
              <a:ext uri="{FF2B5EF4-FFF2-40B4-BE49-F238E27FC236}">
                <a16:creationId xmlns:a16="http://schemas.microsoft.com/office/drawing/2014/main" id="{EBBD9800-7C28-40E2-B1AB-AEE8BD7AB6BE}"/>
              </a:ext>
            </a:extLst>
          </p:cNvPr>
          <p:cNvSpPr>
            <a:spLocks noGrp="1"/>
          </p:cNvSpPr>
          <p:nvPr>
            <p:ph idx="1"/>
          </p:nvPr>
        </p:nvSpPr>
        <p:spPr>
          <a:xfrm>
            <a:off x="0" y="1866901"/>
            <a:ext cx="6979694" cy="4862374"/>
          </a:xfrm>
        </p:spPr>
        <p:txBody>
          <a:bodyPr numCol="1">
            <a:normAutofit/>
          </a:bodyPr>
          <a:lstStyle/>
          <a:p>
            <a:r>
              <a:rPr lang="en-US" sz="3200" b="1" i="1" u="sng" dirty="0"/>
              <a:t>Shelly v. Kramer </a:t>
            </a:r>
            <a:r>
              <a:rPr lang="en-US" sz="3200" i="1" u="sng" dirty="0"/>
              <a:t>(</a:t>
            </a:r>
            <a:r>
              <a:rPr lang="en-US" sz="3200" dirty="0"/>
              <a:t>1948)</a:t>
            </a:r>
          </a:p>
          <a:p>
            <a:endParaRPr lang="en-US" sz="3200" dirty="0"/>
          </a:p>
          <a:p>
            <a:r>
              <a:rPr lang="en-US" sz="3200" b="1" i="1" u="sng" dirty="0"/>
              <a:t>Brown v. Board of Education</a:t>
            </a:r>
            <a:r>
              <a:rPr lang="en-US" sz="3200" b="1" u="sng" dirty="0"/>
              <a:t> </a:t>
            </a:r>
            <a:r>
              <a:rPr lang="en-US" sz="3200" dirty="0"/>
              <a:t>(1954)</a:t>
            </a:r>
          </a:p>
          <a:p>
            <a:endParaRPr lang="en-US" sz="3200" b="1" u="sng" dirty="0"/>
          </a:p>
          <a:p>
            <a:r>
              <a:rPr lang="en-US" sz="3200" b="1" u="sng" dirty="0"/>
              <a:t>The Civil Rights Act of 1964</a:t>
            </a:r>
          </a:p>
          <a:p>
            <a:endParaRPr lang="en-US" sz="700" dirty="0"/>
          </a:p>
        </p:txBody>
      </p:sp>
      <p:pic>
        <p:nvPicPr>
          <p:cNvPr id="5" name="Picture 4" descr="Diagram  Description automatically generated with medium confidence">
            <a:extLst>
              <a:ext uri="{FF2B5EF4-FFF2-40B4-BE49-F238E27FC236}">
                <a16:creationId xmlns:a16="http://schemas.microsoft.com/office/drawing/2014/main" id="{AC3BD89E-86FD-4820-A63B-564A8CC3F82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9964" y="563336"/>
            <a:ext cx="4829043" cy="2246798"/>
          </a:xfrm>
          <a:prstGeom prst="rect">
            <a:avLst/>
          </a:prstGeom>
        </p:spPr>
      </p:pic>
      <p:pic>
        <p:nvPicPr>
          <p:cNvPr id="7" name="Picture 6" descr="A group of people holding signs  Description automatically generated">
            <a:extLst>
              <a:ext uri="{FF2B5EF4-FFF2-40B4-BE49-F238E27FC236}">
                <a16:creationId xmlns:a16="http://schemas.microsoft.com/office/drawing/2014/main" id="{D3CA4416-851E-4163-8660-2705500BCAF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79693" y="4747586"/>
            <a:ext cx="4829314" cy="1958047"/>
          </a:xfrm>
          <a:prstGeom prst="rect">
            <a:avLst/>
          </a:prstGeom>
        </p:spPr>
      </p:pic>
      <p:pic>
        <p:nvPicPr>
          <p:cNvPr id="9" name="Picture 8" descr="A picture containing text, newspaper  Description automatically generated">
            <a:extLst>
              <a:ext uri="{FF2B5EF4-FFF2-40B4-BE49-F238E27FC236}">
                <a16:creationId xmlns:a16="http://schemas.microsoft.com/office/drawing/2014/main" id="{C51D4E5B-9B84-4A50-8A3F-EA8D562EC9C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79693" y="3040902"/>
            <a:ext cx="4829044" cy="1543429"/>
          </a:xfrm>
          <a:prstGeom prst="rect">
            <a:avLst/>
          </a:prstGeom>
        </p:spPr>
      </p:pic>
    </p:spTree>
    <p:extLst>
      <p:ext uri="{BB962C8B-B14F-4D97-AF65-F5344CB8AC3E}">
        <p14:creationId xmlns:p14="http://schemas.microsoft.com/office/powerpoint/2010/main" val="3397329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8395-8CBF-4371-973C-49D4E5AFC07C}"/>
              </a:ext>
            </a:extLst>
          </p:cNvPr>
          <p:cNvSpPr>
            <a:spLocks noGrp="1"/>
          </p:cNvSpPr>
          <p:nvPr>
            <p:ph type="title"/>
          </p:nvPr>
        </p:nvSpPr>
        <p:spPr>
          <a:xfrm>
            <a:off x="1228299" y="455363"/>
            <a:ext cx="10454185" cy="992438"/>
          </a:xfrm>
        </p:spPr>
        <p:txBody>
          <a:bodyPr>
            <a:normAutofit/>
          </a:bodyPr>
          <a:lstStyle/>
          <a:p>
            <a:pPr algn="ctr"/>
            <a:r>
              <a:rPr lang="en-US" sz="4800" b="0" u="sng" dirty="0"/>
              <a:t>Advertising &amp; the Fair Housing Act</a:t>
            </a:r>
          </a:p>
        </p:txBody>
      </p:sp>
      <p:sp>
        <p:nvSpPr>
          <p:cNvPr id="3" name="Content Placeholder 2">
            <a:extLst>
              <a:ext uri="{FF2B5EF4-FFF2-40B4-BE49-F238E27FC236}">
                <a16:creationId xmlns:a16="http://schemas.microsoft.com/office/drawing/2014/main" id="{1B05F6CF-7C35-4DF8-BFF4-75DD169E8298}"/>
              </a:ext>
            </a:extLst>
          </p:cNvPr>
          <p:cNvSpPr>
            <a:spLocks noGrp="1"/>
          </p:cNvSpPr>
          <p:nvPr>
            <p:ph idx="1"/>
          </p:nvPr>
        </p:nvSpPr>
        <p:spPr>
          <a:xfrm>
            <a:off x="1117600" y="1314449"/>
            <a:ext cx="11074400" cy="5476876"/>
          </a:xfrm>
        </p:spPr>
        <p:txBody>
          <a:bodyPr>
            <a:normAutofit fontScale="25000" lnSpcReduction="20000"/>
          </a:bodyPr>
          <a:lstStyle/>
          <a:p>
            <a:endParaRPr lang="en-US" sz="3600" u="sng" dirty="0"/>
          </a:p>
          <a:p>
            <a:r>
              <a:rPr lang="en-US" sz="12000" u="sng" dirty="0"/>
              <a:t>Examples of Inadmissible Phrases in Advertising</a:t>
            </a:r>
          </a:p>
          <a:p>
            <a:endParaRPr lang="en-US" sz="12000" u="sng" dirty="0"/>
          </a:p>
          <a:p>
            <a:pPr marL="685800" lvl="1" indent="-457200">
              <a:spcBef>
                <a:spcPts val="500"/>
              </a:spcBef>
              <a:buFont typeface="+mj-lt"/>
              <a:buAutoNum type="arabicPeriod"/>
            </a:pPr>
            <a:r>
              <a:rPr lang="en-US" sz="12000" dirty="0"/>
              <a:t>White family home</a:t>
            </a:r>
          </a:p>
          <a:p>
            <a:pPr marL="685800" lvl="1" indent="-457200">
              <a:spcBef>
                <a:spcPts val="500"/>
              </a:spcBef>
              <a:buFont typeface="+mj-lt"/>
              <a:buAutoNum type="arabicPeriod"/>
            </a:pPr>
            <a:r>
              <a:rPr lang="en-US" sz="12000" dirty="0"/>
              <a:t>Adult community</a:t>
            </a:r>
          </a:p>
          <a:p>
            <a:pPr marL="685800" lvl="1" indent="-457200">
              <a:spcBef>
                <a:spcPts val="500"/>
              </a:spcBef>
              <a:buFont typeface="+mj-lt"/>
              <a:buAutoNum type="arabicPeriod"/>
            </a:pPr>
            <a:r>
              <a:rPr lang="en-US" sz="12000" dirty="0"/>
              <a:t>Roselawn Catholic Home**</a:t>
            </a:r>
          </a:p>
          <a:p>
            <a:pPr marL="228600" lvl="1" indent="0">
              <a:spcBef>
                <a:spcPts val="500"/>
              </a:spcBef>
              <a:buNone/>
            </a:pPr>
            <a:r>
              <a:rPr lang="en-US" sz="12000" dirty="0"/>
              <a:t>       (**</a:t>
            </a:r>
            <a:r>
              <a:rPr lang="en-US" sz="12000" i="1" dirty="0"/>
              <a:t>non-discrimination statement is required</a:t>
            </a:r>
            <a:r>
              <a:rPr lang="en-US" sz="12000" dirty="0"/>
              <a:t>)</a:t>
            </a:r>
          </a:p>
          <a:p>
            <a:pPr marL="228600" lvl="1" indent="0">
              <a:spcBef>
                <a:spcPts val="500"/>
              </a:spcBef>
              <a:buNone/>
            </a:pPr>
            <a:endParaRPr lang="en-US" sz="10800" dirty="0"/>
          </a:p>
          <a:p>
            <a:pPr lvl="1" indent="0">
              <a:spcBef>
                <a:spcPts val="500"/>
              </a:spcBef>
              <a:buNone/>
            </a:pPr>
            <a:endParaRPr lang="en-US" sz="10800" b="1" i="1" u="sng" dirty="0"/>
          </a:p>
          <a:p>
            <a:pPr lvl="3" indent="0">
              <a:spcBef>
                <a:spcPts val="500"/>
              </a:spcBef>
              <a:buNone/>
            </a:pPr>
            <a:endParaRPr lang="en-US" sz="10800" b="1" i="1" u="sng" dirty="0"/>
          </a:p>
          <a:p>
            <a:pPr lvl="3" indent="0">
              <a:spcBef>
                <a:spcPts val="500"/>
              </a:spcBef>
              <a:buNone/>
            </a:pPr>
            <a:r>
              <a:rPr lang="en-US" sz="10800" b="1" i="1" u="sng" dirty="0"/>
              <a:t>DESCRIBE THE UNIT FOR RENT, NOT THE OCCUPANT</a:t>
            </a:r>
          </a:p>
          <a:p>
            <a:pPr marL="685800" lvl="1" indent="-457200">
              <a:buFont typeface="+mj-lt"/>
              <a:buAutoNum type="arabicPeriod" startAt="4"/>
            </a:pPr>
            <a:endParaRPr lang="en-US" dirty="0"/>
          </a:p>
        </p:txBody>
      </p:sp>
      <p:pic>
        <p:nvPicPr>
          <p:cNvPr id="6" name="Picture 5" descr="A yellow sign with black text&#10;&#10;Description automatically generated with medium confidence">
            <a:extLst>
              <a:ext uri="{FF2B5EF4-FFF2-40B4-BE49-F238E27FC236}">
                <a16:creationId xmlns:a16="http://schemas.microsoft.com/office/drawing/2014/main" id="{2F96E0FA-3D1E-4809-B121-C2F0F99A8B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0700" y="2149889"/>
            <a:ext cx="2676525" cy="1873568"/>
          </a:xfrm>
          <a:prstGeom prst="rect">
            <a:avLst/>
          </a:prstGeom>
        </p:spPr>
      </p:pic>
    </p:spTree>
    <p:extLst>
      <p:ext uri="{BB962C8B-B14F-4D97-AF65-F5344CB8AC3E}">
        <p14:creationId xmlns:p14="http://schemas.microsoft.com/office/powerpoint/2010/main" val="2118327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5"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676" y="565153"/>
            <a:ext cx="4067325"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564467" y="0"/>
            <a:ext cx="6427037" cy="969813"/>
          </a:xfrm>
        </p:spPr>
        <p:txBody>
          <a:bodyPr numCol="1">
            <a:normAutofit fontScale="90000"/>
          </a:bodyPr>
          <a:lstStyle/>
          <a:p>
            <a:pPr algn="ctr">
              <a:lnSpc>
                <a:spcPct val="90000"/>
              </a:lnSpc>
            </a:pPr>
            <a:r>
              <a:rPr lang="en-US" sz="3600" u="sng" dirty="0"/>
              <a:t>How Do I File a </a:t>
            </a:r>
            <a:br>
              <a:rPr lang="en-US" sz="3600" u="sng" dirty="0"/>
            </a:br>
            <a:r>
              <a:rPr lang="en-US" sz="3600" u="sng" dirty="0"/>
              <a:t>Fair Housing Complaint</a:t>
            </a:r>
            <a:br>
              <a:rPr lang="en-US" sz="3700" u="sng" dirty="0"/>
            </a:br>
            <a:endParaRPr lang="en-US" sz="3700"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0" y="969813"/>
            <a:ext cx="8455151" cy="6126312"/>
          </a:xfrm>
        </p:spPr>
        <p:txBody>
          <a:bodyPr numCol="1">
            <a:normAutofit fontScale="25000" lnSpcReduction="20000"/>
          </a:bodyPr>
          <a:lstStyle/>
          <a:p>
            <a:pPr marL="457200" indent="-457200">
              <a:buAutoNum type="arabicPeriod"/>
            </a:pPr>
            <a:r>
              <a:rPr lang="en-US" sz="6000" b="1" u="sng" dirty="0"/>
              <a:t>How does one file a complaint if one feels they have been discriminated against</a:t>
            </a:r>
            <a:r>
              <a:rPr lang="en-US" sz="6000" dirty="0"/>
              <a:t>?</a:t>
            </a:r>
          </a:p>
          <a:p>
            <a:pPr lvl="3"/>
            <a:endParaRPr lang="en-US" sz="6000" b="1" u="sng" dirty="0"/>
          </a:p>
          <a:p>
            <a:pPr lvl="3"/>
            <a:r>
              <a:rPr lang="en-US" sz="6000" b="1" u="sng" dirty="0"/>
              <a:t>Can file online</a:t>
            </a:r>
            <a:r>
              <a:rPr lang="en-US" sz="6000" b="1" dirty="0"/>
              <a:t> </a:t>
            </a:r>
            <a:r>
              <a:rPr lang="en-US" sz="6000" dirty="0"/>
              <a:t>utilizing HUD Form 903 Online Complaint (</a:t>
            </a:r>
            <a:r>
              <a:rPr lang="en-US" sz="6000" b="1" dirty="0"/>
              <a:t>Submit on website</a:t>
            </a:r>
            <a:r>
              <a:rPr lang="en-US" sz="6000" dirty="0"/>
              <a:t>)</a:t>
            </a:r>
          </a:p>
          <a:p>
            <a:pPr marL="685800" lvl="3" indent="0">
              <a:buNone/>
            </a:pPr>
            <a:endParaRPr lang="en-US" sz="6000" dirty="0"/>
          </a:p>
          <a:p>
            <a:pPr lvl="3"/>
            <a:r>
              <a:rPr lang="en-US" sz="6000" b="1" u="sng" dirty="0"/>
              <a:t>Download the complaint form and email completed form </a:t>
            </a:r>
            <a:r>
              <a:rPr lang="en-US" sz="6000" dirty="0"/>
              <a:t>to the Office of Fair Housing and Equal Opportunity (FHEO)</a:t>
            </a:r>
          </a:p>
          <a:p>
            <a:pPr marL="685800" lvl="3" indent="0">
              <a:buNone/>
            </a:pPr>
            <a:endParaRPr lang="en-US" sz="6000" dirty="0"/>
          </a:p>
          <a:p>
            <a:pPr lvl="3"/>
            <a:r>
              <a:rPr lang="en-US" sz="6000" b="1" u="sng" dirty="0"/>
              <a:t>Phone an FHEO intake specialist</a:t>
            </a:r>
            <a:r>
              <a:rPr lang="en-US" sz="6000" b="1" dirty="0"/>
              <a:t> </a:t>
            </a:r>
            <a:r>
              <a:rPr lang="en-US" sz="6000" dirty="0"/>
              <a:t>by calling:  1-800-996-9777 </a:t>
            </a:r>
            <a:r>
              <a:rPr lang="en-US" sz="6000" b="1" dirty="0"/>
              <a:t>or </a:t>
            </a:r>
          </a:p>
          <a:p>
            <a:pPr marL="685800" lvl="3" indent="0">
              <a:buNone/>
            </a:pPr>
            <a:r>
              <a:rPr lang="en-US" sz="6000" dirty="0"/>
              <a:t>	1-800-877-8339; list of regional FHEO is available online</a:t>
            </a:r>
          </a:p>
          <a:p>
            <a:pPr lvl="3"/>
            <a:endParaRPr lang="en-US" sz="6000" dirty="0"/>
          </a:p>
          <a:p>
            <a:pPr lvl="3"/>
            <a:r>
              <a:rPr lang="en-US" sz="6000" b="1" u="sng" dirty="0"/>
              <a:t>Mail form</a:t>
            </a:r>
            <a:r>
              <a:rPr lang="en-US" sz="6000" b="1" dirty="0"/>
              <a:t> </a:t>
            </a:r>
            <a:r>
              <a:rPr lang="en-US" sz="6000" dirty="0"/>
              <a:t>(download HUD Complaint Form) Send to regional FHEO office:</a:t>
            </a:r>
          </a:p>
          <a:p>
            <a:pPr marL="2286000" lvl="5" indent="0">
              <a:buNone/>
            </a:pPr>
            <a:r>
              <a:rPr lang="en-US" sz="6000" b="1" dirty="0"/>
              <a:t>WEST VIRGINIA RESIDENT CONTACT REGION III FHEO OFFICE AT :</a:t>
            </a:r>
          </a:p>
          <a:p>
            <a:pPr marL="2286000" lvl="5" indent="0">
              <a:buNone/>
            </a:pPr>
            <a:r>
              <a:rPr lang="en-US" sz="6000" dirty="0"/>
              <a:t>Philadelphia Regional Office of FHEO</a:t>
            </a:r>
          </a:p>
          <a:p>
            <a:pPr marL="2286000" lvl="5" indent="0">
              <a:buNone/>
            </a:pPr>
            <a:r>
              <a:rPr lang="en-US" sz="6000" dirty="0"/>
              <a:t>US Department of Housing and Urban Development</a:t>
            </a:r>
          </a:p>
          <a:p>
            <a:pPr marL="2286000" lvl="5" indent="0">
              <a:buNone/>
            </a:pPr>
            <a:r>
              <a:rPr lang="en-US" sz="6000" dirty="0"/>
              <a:t>The Strawbridge Building</a:t>
            </a:r>
          </a:p>
          <a:p>
            <a:pPr marL="2286000" lvl="5" indent="0">
              <a:buNone/>
            </a:pPr>
            <a:r>
              <a:rPr lang="en-US" sz="6000" dirty="0"/>
              <a:t>801 Market Street</a:t>
            </a:r>
          </a:p>
          <a:p>
            <a:pPr marL="2286000" lvl="5" indent="0">
              <a:buNone/>
            </a:pPr>
            <a:r>
              <a:rPr lang="en-US" sz="6000" dirty="0"/>
              <a:t>Philadelphia, PA 19107</a:t>
            </a:r>
          </a:p>
          <a:p>
            <a:pPr marL="2286000" lvl="5" indent="0">
              <a:buNone/>
            </a:pPr>
            <a:r>
              <a:rPr lang="en-US" sz="6000" b="1" dirty="0"/>
              <a:t>Phone</a:t>
            </a:r>
            <a:r>
              <a:rPr lang="en-US" sz="6000" dirty="0"/>
              <a:t>:      (215)861-7646</a:t>
            </a:r>
          </a:p>
          <a:p>
            <a:pPr marL="2286000" lvl="5" indent="0">
              <a:buNone/>
            </a:pPr>
            <a:r>
              <a:rPr lang="en-US" sz="6000" b="1" dirty="0"/>
              <a:t>Toll Free</a:t>
            </a:r>
            <a:r>
              <a:rPr lang="en-US" sz="6000" dirty="0"/>
              <a:t>: (888)799-2085</a:t>
            </a:r>
          </a:p>
          <a:p>
            <a:pPr marL="2286000" lvl="5" indent="0">
              <a:buNone/>
            </a:pPr>
            <a:r>
              <a:rPr lang="en-US" sz="6000" b="1" dirty="0"/>
              <a:t>TTY</a:t>
            </a:r>
            <a:r>
              <a:rPr lang="en-US" sz="6000" dirty="0"/>
              <a:t>:          (215)656-3450</a:t>
            </a:r>
          </a:p>
          <a:p>
            <a:pPr marL="2286000" lvl="5" indent="0">
              <a:buNone/>
            </a:pPr>
            <a:r>
              <a:rPr lang="en-US" sz="6000" b="1" dirty="0"/>
              <a:t>Email</a:t>
            </a:r>
            <a:r>
              <a:rPr lang="en-US" sz="6000" dirty="0"/>
              <a:t>:       </a:t>
            </a:r>
            <a:r>
              <a:rPr lang="en-US" sz="6000" dirty="0">
                <a:solidFill>
                  <a:srgbClr val="FFFF00"/>
                </a:solidFill>
                <a:hlinkClick r:id="rId3">
                  <a:extLst>
                    <a:ext uri="{A12FA001-AC4F-418D-AE19-62706E023703}">
                      <ahyp:hlinkClr xmlns:ahyp="http://schemas.microsoft.com/office/drawing/2018/hyperlinkcolor" val="tx"/>
                    </a:ext>
                  </a:extLst>
                </a:hlinkClick>
              </a:rPr>
              <a:t>Complaints_office_03@hud.gov</a:t>
            </a:r>
            <a:endParaRPr lang="en-US" sz="6000" dirty="0">
              <a:solidFill>
                <a:srgbClr val="FFFF00"/>
              </a:solidFill>
            </a:endParaRPr>
          </a:p>
          <a:p>
            <a:pPr marL="914400" lvl="5" indent="0">
              <a:buNone/>
            </a:pPr>
            <a:r>
              <a:rPr lang="en-US" sz="6000" dirty="0"/>
              <a:t>***complainant can request language assistance if they are limited in English   </a:t>
            </a:r>
          </a:p>
          <a:p>
            <a:pPr marL="914400" lvl="5" indent="0">
              <a:buNone/>
            </a:pPr>
            <a:r>
              <a:rPr lang="en-US" sz="6000" dirty="0"/>
              <a:t>     proficiency</a:t>
            </a:r>
          </a:p>
          <a:p>
            <a:pPr marL="2286000" lvl="5" indent="0">
              <a:buNone/>
            </a:pPr>
            <a:endParaRPr lang="en-US" sz="5600" dirty="0"/>
          </a:p>
          <a:p>
            <a:pPr marL="2286000" lvl="5" indent="0">
              <a:buNone/>
            </a:pPr>
            <a:endParaRPr lang="en-US" sz="5200" dirty="0"/>
          </a:p>
          <a:p>
            <a:pPr marL="2286000" lvl="5" indent="0">
              <a:buNone/>
            </a:pPr>
            <a:endParaRPr lang="en-US" sz="5200" b="1" u="sng" dirty="0"/>
          </a:p>
          <a:p>
            <a:pPr marL="2286000" lvl="5" indent="0">
              <a:buNone/>
            </a:pPr>
            <a:endParaRPr lang="en-US" sz="700" dirty="0"/>
          </a:p>
        </p:txBody>
      </p:sp>
      <p:sp>
        <p:nvSpPr>
          <p:cNvPr id="16"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382" y="1"/>
            <a:ext cx="349861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9" name="Picture 8" descr="Text  Description automatically generated">
            <a:extLst>
              <a:ext uri="{FF2B5EF4-FFF2-40B4-BE49-F238E27FC236}">
                <a16:creationId xmlns:a16="http://schemas.microsoft.com/office/drawing/2014/main" id="{F83B9E24-5A01-4661-826A-91D28E641CB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58200" y="1260390"/>
            <a:ext cx="3619500" cy="2769636"/>
          </a:xfrm>
          <a:prstGeom prst="rect">
            <a:avLst/>
          </a:prstGeom>
        </p:spPr>
      </p:pic>
    </p:spTree>
    <p:extLst>
      <p:ext uri="{BB962C8B-B14F-4D97-AF65-F5344CB8AC3E}">
        <p14:creationId xmlns:p14="http://schemas.microsoft.com/office/powerpoint/2010/main" val="1335359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5"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409" y="565153"/>
            <a:ext cx="5106593"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1">
            <a:extLst>
              <a:ext uri="{FF2B5EF4-FFF2-40B4-BE49-F238E27FC236}">
                <a16:creationId xmlns:a16="http://schemas.microsoft.com/office/drawing/2014/main" id="{9390B312-8438-4196-BABA-FEAC2A7F3C3A}"/>
              </a:ext>
            </a:extLst>
          </p:cNvPr>
          <p:cNvSpPr>
            <a:spLocks noGrp="1"/>
          </p:cNvSpPr>
          <p:nvPr>
            <p:ph type="title"/>
          </p:nvPr>
        </p:nvSpPr>
        <p:spPr>
          <a:xfrm>
            <a:off x="1117600" y="455362"/>
            <a:ext cx="5510607" cy="1550419"/>
          </a:xfrm>
        </p:spPr>
        <p:txBody>
          <a:bodyPr numCol="1">
            <a:normAutofit/>
          </a:bodyPr>
          <a:lstStyle/>
          <a:p>
            <a:pPr>
              <a:lnSpc>
                <a:spcPct val="90000"/>
              </a:lnSpc>
            </a:pPr>
            <a:r>
              <a:rPr lang="en-US" sz="3400" u="sng" dirty="0"/>
              <a:t>How Do I File a Complaint (cont’d)</a:t>
            </a:r>
            <a:br>
              <a:rPr lang="en-US" sz="3400" u="sng" dirty="0"/>
            </a:br>
            <a:endParaRPr lang="en-US" sz="3400" u="sng" dirty="0"/>
          </a:p>
        </p:txBody>
      </p:sp>
      <p:sp>
        <p:nvSpPr>
          <p:cNvPr id="3" name="Content Placeholder 2">
            <a:extLst>
              <a:ext uri="{FF2B5EF4-FFF2-40B4-BE49-F238E27FC236}">
                <a16:creationId xmlns:a16="http://schemas.microsoft.com/office/drawing/2014/main" id="{D94D4C0C-DDA4-405D-BD9D-7C6118435322}"/>
              </a:ext>
            </a:extLst>
          </p:cNvPr>
          <p:cNvSpPr>
            <a:spLocks noGrp="1"/>
          </p:cNvSpPr>
          <p:nvPr>
            <p:ph idx="1"/>
          </p:nvPr>
        </p:nvSpPr>
        <p:spPr>
          <a:xfrm>
            <a:off x="44346" y="1420342"/>
            <a:ext cx="7606719" cy="5437658"/>
          </a:xfrm>
        </p:spPr>
        <p:txBody>
          <a:bodyPr numCol="1">
            <a:normAutofit fontScale="92500" lnSpcReduction="20000"/>
          </a:bodyPr>
          <a:lstStyle/>
          <a:p>
            <a:pPr marL="914400" lvl="5" indent="0">
              <a:buNone/>
            </a:pPr>
            <a:endParaRPr lang="en-US" sz="1000" dirty="0"/>
          </a:p>
          <a:p>
            <a:pPr marL="914400" lvl="5" indent="-457200">
              <a:buAutoNum type="arabicPeriod" startAt="2"/>
            </a:pPr>
            <a:r>
              <a:rPr lang="en-US" sz="2200" b="1" dirty="0"/>
              <a:t>WV Human Rights Commission</a:t>
            </a:r>
          </a:p>
          <a:p>
            <a:pPr marL="457200" lvl="5" indent="0">
              <a:buNone/>
            </a:pPr>
            <a:r>
              <a:rPr lang="en-US" sz="2200" dirty="0"/>
              <a:t>	</a:t>
            </a:r>
          </a:p>
          <a:p>
            <a:pPr marL="457200" lvl="5" indent="0">
              <a:buNone/>
            </a:pPr>
            <a:r>
              <a:rPr lang="en-US" sz="2200" b="1" dirty="0"/>
              <a:t>	</a:t>
            </a:r>
            <a:r>
              <a:rPr lang="en-US" sz="2200" b="1" u="sng" dirty="0"/>
              <a:t>Website</a:t>
            </a:r>
            <a:r>
              <a:rPr lang="en-US" sz="2200" dirty="0">
                <a:solidFill>
                  <a:srgbClr val="FFFF00"/>
                </a:solidFill>
              </a:rPr>
              <a:t>:  </a:t>
            </a:r>
            <a:r>
              <a:rPr lang="en-US" sz="2200" dirty="0">
                <a:solidFill>
                  <a:srgbClr val="FFFF00"/>
                </a:solidFill>
                <a:hlinkClick r:id="rId3">
                  <a:extLst>
                    <a:ext uri="{A12FA001-AC4F-418D-AE19-62706E023703}">
                      <ahyp:hlinkClr xmlns:ahyp="http://schemas.microsoft.com/office/drawing/2018/hyperlinkcolor" val="tx"/>
                    </a:ext>
                  </a:extLst>
                </a:hlinkClick>
              </a:rPr>
              <a:t>www.hrc.wv.gov</a:t>
            </a:r>
            <a:endParaRPr lang="en-US" sz="2200" dirty="0">
              <a:solidFill>
                <a:srgbClr val="FFFF00"/>
              </a:solidFill>
            </a:endParaRPr>
          </a:p>
          <a:p>
            <a:pPr marL="457200" lvl="5" indent="0">
              <a:buNone/>
            </a:pPr>
            <a:r>
              <a:rPr lang="en-US" sz="2200" dirty="0"/>
              <a:t>	</a:t>
            </a:r>
            <a:r>
              <a:rPr lang="en-US" sz="2200" b="1" u="sng" dirty="0"/>
              <a:t>Address</a:t>
            </a:r>
            <a:r>
              <a:rPr lang="en-US" sz="2200" dirty="0"/>
              <a:t>:  1321 Plaza East, Room 108A</a:t>
            </a:r>
          </a:p>
          <a:p>
            <a:pPr marL="457200" lvl="5" indent="0">
              <a:buNone/>
            </a:pPr>
            <a:r>
              <a:rPr lang="en-US" sz="2200" dirty="0"/>
              <a:t>	                  Charleston, WV 25301</a:t>
            </a:r>
          </a:p>
          <a:p>
            <a:pPr marL="457200" lvl="5" indent="0">
              <a:buNone/>
            </a:pPr>
            <a:r>
              <a:rPr lang="en-US" sz="2200" dirty="0"/>
              <a:t>	</a:t>
            </a:r>
            <a:r>
              <a:rPr lang="en-US" sz="2200" b="1" u="sng" dirty="0"/>
              <a:t>Phone</a:t>
            </a:r>
            <a:r>
              <a:rPr lang="en-US" sz="2200" dirty="0"/>
              <a:t>:     (304)558-2616</a:t>
            </a:r>
          </a:p>
          <a:p>
            <a:pPr marL="457200" lvl="5" indent="0">
              <a:buNone/>
            </a:pPr>
            <a:r>
              <a:rPr lang="en-US" sz="2200" dirty="0"/>
              <a:t>                         (888)676-5546</a:t>
            </a:r>
          </a:p>
          <a:p>
            <a:pPr marL="457200" lvl="5" indent="0">
              <a:buNone/>
            </a:pPr>
            <a:endParaRPr lang="en-US" sz="2200" dirty="0"/>
          </a:p>
          <a:p>
            <a:pPr marL="914400" lvl="5" indent="-457200">
              <a:buAutoNum type="arabicPeriod" startAt="3"/>
            </a:pPr>
            <a:r>
              <a:rPr lang="en-US" sz="2200" b="1" dirty="0"/>
              <a:t>Local HUD certified Housing Counselor is</a:t>
            </a:r>
            <a:r>
              <a:rPr lang="en-US" sz="2200" dirty="0"/>
              <a:t>:</a:t>
            </a:r>
          </a:p>
          <a:p>
            <a:pPr marL="457200" lvl="5" indent="0">
              <a:buNone/>
            </a:pPr>
            <a:endParaRPr lang="en-US" sz="2200" dirty="0"/>
          </a:p>
          <a:p>
            <a:pPr marL="457200" lvl="5" indent="0">
              <a:buNone/>
            </a:pPr>
            <a:r>
              <a:rPr lang="en-US" sz="2200" dirty="0"/>
              <a:t>		Theressa Nichols</a:t>
            </a:r>
          </a:p>
          <a:p>
            <a:pPr marL="457200" lvl="5" indent="0">
              <a:buNone/>
            </a:pPr>
            <a:r>
              <a:rPr lang="en-US" sz="2200" dirty="0"/>
              <a:t>		The Fairmont-Morgantown Housing Authority</a:t>
            </a:r>
          </a:p>
          <a:p>
            <a:pPr marL="457200" lvl="5" indent="0">
              <a:buNone/>
            </a:pPr>
            <a:r>
              <a:rPr lang="en-US" sz="2200" dirty="0"/>
              <a:t>		103 12</a:t>
            </a:r>
            <a:r>
              <a:rPr lang="en-US" sz="2200" baseline="30000" dirty="0"/>
              <a:t>th</a:t>
            </a:r>
            <a:r>
              <a:rPr lang="en-US" sz="2200" dirty="0"/>
              <a:t> Street</a:t>
            </a:r>
          </a:p>
          <a:p>
            <a:pPr marL="457200" lvl="5" indent="0">
              <a:buNone/>
            </a:pPr>
            <a:r>
              <a:rPr lang="en-US" sz="2200" dirty="0"/>
              <a:t>		Fairmont, WV 26554</a:t>
            </a:r>
          </a:p>
          <a:p>
            <a:pPr marL="457200" lvl="5" indent="0">
              <a:buNone/>
            </a:pPr>
            <a:r>
              <a:rPr lang="en-US" sz="2200" dirty="0"/>
              <a:t>	</a:t>
            </a:r>
            <a:r>
              <a:rPr lang="en-US" sz="2200" b="1" u="sng" dirty="0"/>
              <a:t>Phone</a:t>
            </a:r>
            <a:r>
              <a:rPr lang="en-US" sz="2200" dirty="0"/>
              <a:t>:   (304)363-0860 ext. 127</a:t>
            </a:r>
          </a:p>
          <a:p>
            <a:pPr marL="457200" lvl="5" indent="0">
              <a:buNone/>
            </a:pPr>
            <a:r>
              <a:rPr lang="en-US" sz="2200" dirty="0"/>
              <a:t>	</a:t>
            </a:r>
            <a:r>
              <a:rPr lang="en-US" sz="2200" b="1" u="sng" dirty="0"/>
              <a:t>Email</a:t>
            </a:r>
            <a:r>
              <a:rPr lang="en-US" sz="2200" dirty="0"/>
              <a:t>:	</a:t>
            </a:r>
            <a:r>
              <a:rPr lang="en-US" sz="2200" dirty="0">
                <a:solidFill>
                  <a:srgbClr val="FFFF00"/>
                </a:solidFill>
                <a:hlinkClick r:id="rId4">
                  <a:extLst>
                    <a:ext uri="{A12FA001-AC4F-418D-AE19-62706E023703}">
                      <ahyp:hlinkClr xmlns:ahyp="http://schemas.microsoft.com/office/drawing/2018/hyperlinkcolor" val="tx"/>
                    </a:ext>
                  </a:extLst>
                </a:hlinkClick>
              </a:rPr>
              <a:t>tnichols@fmhousing.com</a:t>
            </a:r>
            <a:endParaRPr lang="en-US" sz="2200" dirty="0">
              <a:solidFill>
                <a:srgbClr val="FFFF00"/>
              </a:solidFill>
            </a:endParaRPr>
          </a:p>
          <a:p>
            <a:pPr marL="457200" lvl="5" indent="0">
              <a:buNone/>
            </a:pPr>
            <a:endParaRPr lang="en-US" dirty="0"/>
          </a:p>
          <a:p>
            <a:pPr marL="457200" lvl="5" indent="0">
              <a:buNone/>
            </a:pPr>
            <a:r>
              <a:rPr lang="en-US" dirty="0"/>
              <a:t>		</a:t>
            </a:r>
          </a:p>
        </p:txBody>
      </p:sp>
      <p:sp>
        <p:nvSpPr>
          <p:cNvPr id="16"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4113" y="1"/>
            <a:ext cx="453788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9432353F-592F-4456-945B-C609A371E8C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86637" y="933450"/>
            <a:ext cx="3019425" cy="3048000"/>
          </a:xfrm>
          <a:prstGeom prst="rect">
            <a:avLst/>
          </a:prstGeom>
        </p:spPr>
      </p:pic>
    </p:spTree>
    <p:extLst>
      <p:ext uri="{BB962C8B-B14F-4D97-AF65-F5344CB8AC3E}">
        <p14:creationId xmlns:p14="http://schemas.microsoft.com/office/powerpoint/2010/main" val="70901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B6D5-01F6-4BDB-83E8-F3CC9548FF4F}"/>
              </a:ext>
            </a:extLst>
          </p:cNvPr>
          <p:cNvSpPr>
            <a:spLocks noGrp="1"/>
          </p:cNvSpPr>
          <p:nvPr>
            <p:ph type="title"/>
          </p:nvPr>
        </p:nvSpPr>
        <p:spPr>
          <a:xfrm>
            <a:off x="1587710" y="455362"/>
            <a:ext cx="9486690" cy="680711"/>
          </a:xfrm>
        </p:spPr>
        <p:txBody>
          <a:bodyPr numCol="1">
            <a:normAutofit fontScale="90000"/>
          </a:bodyPr>
          <a:lstStyle/>
          <a:p>
            <a:pPr algn="ctr"/>
            <a:r>
              <a:rPr lang="en-US" b="0" dirty="0"/>
              <a:t>HUD FORM 903</a:t>
            </a:r>
          </a:p>
        </p:txBody>
      </p:sp>
      <p:pic>
        <p:nvPicPr>
          <p:cNvPr id="5" name="Content Placeholder 4" descr="Graphical user interface, application, table  Description automatically generated">
            <a:extLst>
              <a:ext uri="{FF2B5EF4-FFF2-40B4-BE49-F238E27FC236}">
                <a16:creationId xmlns:a16="http://schemas.microsoft.com/office/drawing/2014/main" id="{6C96B845-828D-43E5-9930-9289F9FB6E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774" y="1136073"/>
            <a:ext cx="10601325" cy="5587999"/>
          </a:xfrm>
        </p:spPr>
      </p:pic>
    </p:spTree>
    <p:extLst>
      <p:ext uri="{BB962C8B-B14F-4D97-AF65-F5344CB8AC3E}">
        <p14:creationId xmlns:p14="http://schemas.microsoft.com/office/powerpoint/2010/main" val="2239550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7572-0046-4710-959F-9691BD9E22B9}"/>
              </a:ext>
            </a:extLst>
          </p:cNvPr>
          <p:cNvSpPr>
            <a:spLocks noGrp="1"/>
          </p:cNvSpPr>
          <p:nvPr>
            <p:ph type="title"/>
          </p:nvPr>
        </p:nvSpPr>
        <p:spPr>
          <a:xfrm>
            <a:off x="1587710" y="455363"/>
            <a:ext cx="9486690" cy="860972"/>
          </a:xfrm>
        </p:spPr>
        <p:txBody>
          <a:bodyPr numCol="1"/>
          <a:lstStyle/>
          <a:p>
            <a:pPr algn="ctr"/>
            <a:r>
              <a:rPr lang="en-US" u="sng" dirty="0"/>
              <a:t>Q&amp;A and Wrap Up</a:t>
            </a:r>
          </a:p>
        </p:txBody>
      </p:sp>
      <p:sp>
        <p:nvSpPr>
          <p:cNvPr id="3" name="Content Placeholder 2">
            <a:extLst>
              <a:ext uri="{FF2B5EF4-FFF2-40B4-BE49-F238E27FC236}">
                <a16:creationId xmlns:a16="http://schemas.microsoft.com/office/drawing/2014/main" id="{EBC776C2-55FA-4171-AD1B-6CBB28CD170E}"/>
              </a:ext>
            </a:extLst>
          </p:cNvPr>
          <p:cNvSpPr>
            <a:spLocks noGrp="1"/>
          </p:cNvSpPr>
          <p:nvPr>
            <p:ph idx="1"/>
          </p:nvPr>
        </p:nvSpPr>
        <p:spPr>
          <a:xfrm>
            <a:off x="1587710" y="1316335"/>
            <a:ext cx="10604290" cy="1986423"/>
          </a:xfrm>
        </p:spPr>
        <p:txBody>
          <a:bodyPr numCol="1">
            <a:normAutofit fontScale="77500" lnSpcReduction="20000"/>
          </a:bodyPr>
          <a:lstStyle/>
          <a:p>
            <a:r>
              <a:rPr lang="en-US" sz="3600" dirty="0"/>
              <a:t>Parking Lot issues (not directly related to the Fair Housing Act)</a:t>
            </a:r>
          </a:p>
          <a:p>
            <a:r>
              <a:rPr lang="en-US" sz="3600" dirty="0"/>
              <a:t>Questions &amp; Answers</a:t>
            </a:r>
          </a:p>
          <a:p>
            <a:r>
              <a:rPr lang="en-US" sz="3600" dirty="0"/>
              <a:t>Presentation Survey</a:t>
            </a:r>
          </a:p>
          <a:p>
            <a:endParaRPr lang="en-US" dirty="0"/>
          </a:p>
        </p:txBody>
      </p:sp>
      <p:pic>
        <p:nvPicPr>
          <p:cNvPr id="5" name="Picture 4" descr="Icon&#10;&#10;Description automatically generated">
            <a:extLst>
              <a:ext uri="{FF2B5EF4-FFF2-40B4-BE49-F238E27FC236}">
                <a16:creationId xmlns:a16="http://schemas.microsoft.com/office/drawing/2014/main" id="{9F70B20F-BC55-4F5D-8E06-55DF688FC5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43970" y="3190875"/>
            <a:ext cx="9041270" cy="3505200"/>
          </a:xfrm>
          <a:prstGeom prst="rect">
            <a:avLst/>
          </a:prstGeom>
        </p:spPr>
      </p:pic>
    </p:spTree>
    <p:extLst>
      <p:ext uri="{BB962C8B-B14F-4D97-AF65-F5344CB8AC3E}">
        <p14:creationId xmlns:p14="http://schemas.microsoft.com/office/powerpoint/2010/main" val="38060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0D8AA-98BB-4F10-B4BC-26A3CD9DBD16}"/>
              </a:ext>
            </a:extLst>
          </p:cNvPr>
          <p:cNvSpPr>
            <a:spLocks noGrp="1"/>
          </p:cNvSpPr>
          <p:nvPr>
            <p:ph type="title"/>
          </p:nvPr>
        </p:nvSpPr>
        <p:spPr>
          <a:xfrm>
            <a:off x="693475" y="455362"/>
            <a:ext cx="5530849" cy="1550419"/>
          </a:xfrm>
        </p:spPr>
        <p:txBody>
          <a:bodyPr>
            <a:normAutofit/>
          </a:bodyPr>
          <a:lstStyle/>
          <a:p>
            <a:pPr algn="ctr">
              <a:lnSpc>
                <a:spcPct val="90000"/>
              </a:lnSpc>
            </a:pPr>
            <a:r>
              <a:rPr lang="en-US" sz="3400" u="sng" dirty="0"/>
              <a:t>Historical Facts:</a:t>
            </a:r>
            <a:br>
              <a:rPr lang="en-US" sz="3400" u="sng" dirty="0"/>
            </a:br>
            <a:r>
              <a:rPr lang="en-US" sz="3400" u="sng" dirty="0"/>
              <a:t>The Tides Turn (cont’d)</a:t>
            </a:r>
          </a:p>
        </p:txBody>
      </p:sp>
      <p:sp>
        <p:nvSpPr>
          <p:cNvPr id="3" name="Content Placeholder 2">
            <a:extLst>
              <a:ext uri="{FF2B5EF4-FFF2-40B4-BE49-F238E27FC236}">
                <a16:creationId xmlns:a16="http://schemas.microsoft.com/office/drawing/2014/main" id="{D9C6C32A-0023-4B05-AB70-DD0E9ABE6754}"/>
              </a:ext>
            </a:extLst>
          </p:cNvPr>
          <p:cNvSpPr>
            <a:spLocks noGrp="1"/>
          </p:cNvSpPr>
          <p:nvPr>
            <p:ph idx="1"/>
          </p:nvPr>
        </p:nvSpPr>
        <p:spPr>
          <a:xfrm>
            <a:off x="693475" y="1790700"/>
            <a:ext cx="5402526" cy="4972050"/>
          </a:xfrm>
        </p:spPr>
        <p:txBody>
          <a:bodyPr>
            <a:normAutofit/>
          </a:bodyPr>
          <a:lstStyle/>
          <a:p>
            <a:r>
              <a:rPr lang="en-US" sz="3500" b="1" u="sng" dirty="0"/>
              <a:t>The Civil Rights Act of 1968</a:t>
            </a:r>
          </a:p>
          <a:p>
            <a:pPr marL="0" indent="0">
              <a:buNone/>
            </a:pPr>
            <a:endParaRPr lang="en-US" sz="3500" b="1" u="sng" dirty="0"/>
          </a:p>
          <a:p>
            <a:pPr algn="ctr"/>
            <a:r>
              <a:rPr lang="en-US" sz="3500" b="1" dirty="0"/>
              <a:t>Title VIII of the Civil Rights Act is the Fair Housing Act</a:t>
            </a:r>
          </a:p>
          <a:p>
            <a:endParaRPr lang="en-US" sz="3200" dirty="0"/>
          </a:p>
        </p:txBody>
      </p:sp>
      <p:pic>
        <p:nvPicPr>
          <p:cNvPr id="7" name="Picture 6" descr="A person and a child holding signs&#10;&#10;Description automatically generated with medium confidence">
            <a:extLst>
              <a:ext uri="{FF2B5EF4-FFF2-40B4-BE49-F238E27FC236}">
                <a16:creationId xmlns:a16="http://schemas.microsoft.com/office/drawing/2014/main" id="{F5ECD8BB-293A-4A7F-8315-0D3A390A5A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24325" y="1250830"/>
            <a:ext cx="5199575" cy="4198656"/>
          </a:xfrm>
          <a:prstGeom prst="rect">
            <a:avLst/>
          </a:prstGeom>
        </p:spPr>
      </p:pic>
    </p:spTree>
    <p:extLst>
      <p:ext uri="{BB962C8B-B14F-4D97-AF65-F5344CB8AC3E}">
        <p14:creationId xmlns:p14="http://schemas.microsoft.com/office/powerpoint/2010/main" val="198805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7" name="Rectangle 11">
            <a:extLst>
              <a:ext uri="{FF2B5EF4-FFF2-40B4-BE49-F238E27FC236}">
                <a16:creationId xmlns:a16="http://schemas.microsoft.com/office/drawing/2014/main" id="{6DA97320-228E-48F3-BCFA-423F983C8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6928"/>
            <a:ext cx="1133856" cy="6291072"/>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18" name="Rectangle 13">
            <a:extLst>
              <a:ext uri="{FF2B5EF4-FFF2-40B4-BE49-F238E27FC236}">
                <a16:creationId xmlns:a16="http://schemas.microsoft.com/office/drawing/2014/main" id="{2C9F0975-851A-4FEC-B19A-6EC12C0D5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5072"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endParaRPr lang="en-US" dirty="0"/>
          </a:p>
        </p:txBody>
      </p:sp>
      <p:sp>
        <p:nvSpPr>
          <p:cNvPr id="2" name="Title 1">
            <a:extLst>
              <a:ext uri="{FF2B5EF4-FFF2-40B4-BE49-F238E27FC236}">
                <a16:creationId xmlns:a16="http://schemas.microsoft.com/office/drawing/2014/main" id="{093A4770-8A61-46D6-8217-78BC3F492CE4}"/>
              </a:ext>
            </a:extLst>
          </p:cNvPr>
          <p:cNvSpPr>
            <a:spLocks noGrp="1"/>
          </p:cNvSpPr>
          <p:nvPr>
            <p:ph type="title"/>
          </p:nvPr>
        </p:nvSpPr>
        <p:spPr>
          <a:xfrm>
            <a:off x="758952" y="455613"/>
            <a:ext cx="4767031" cy="1549400"/>
          </a:xfrm>
        </p:spPr>
        <p:txBody>
          <a:bodyPr numCol="1">
            <a:normAutofit/>
          </a:bodyPr>
          <a:lstStyle/>
          <a:p>
            <a:pPr algn="ctr"/>
            <a:r>
              <a:rPr lang="en-US" u="sng" dirty="0"/>
              <a:t>What is Fair Housing?</a:t>
            </a:r>
          </a:p>
        </p:txBody>
      </p:sp>
      <p:sp>
        <p:nvSpPr>
          <p:cNvPr id="3" name="Content Placeholder 2">
            <a:extLst>
              <a:ext uri="{FF2B5EF4-FFF2-40B4-BE49-F238E27FC236}">
                <a16:creationId xmlns:a16="http://schemas.microsoft.com/office/drawing/2014/main" id="{D1747D2C-AEB8-4C10-8C9B-27F304C6AE84}"/>
              </a:ext>
            </a:extLst>
          </p:cNvPr>
          <p:cNvSpPr>
            <a:spLocks noGrp="1"/>
          </p:cNvSpPr>
          <p:nvPr>
            <p:ph idx="1"/>
          </p:nvPr>
        </p:nvSpPr>
        <p:spPr>
          <a:xfrm>
            <a:off x="114299" y="2005012"/>
            <a:ext cx="6048993" cy="4757738"/>
          </a:xfrm>
        </p:spPr>
        <p:txBody>
          <a:bodyPr numCol="1">
            <a:normAutofit lnSpcReduction="10000"/>
          </a:bodyPr>
          <a:lstStyle/>
          <a:p>
            <a:r>
              <a:rPr lang="en-US" sz="3300" b="1" u="sng" dirty="0">
                <a:latin typeface="Arial" panose="020B0604020202020204" pitchFamily="34" charset="0"/>
                <a:ea typeface="Calibri" panose="020F0502020204030204" pitchFamily="34" charset="0"/>
                <a:cs typeface="Times New Roman" panose="02020603050405020304" pitchFamily="18" charset="0"/>
              </a:rPr>
              <a:t>Fair Housing means</a:t>
            </a:r>
            <a:r>
              <a:rPr lang="en-US" sz="3300" dirty="0">
                <a:effectLst/>
                <a:latin typeface="Arial" panose="020B0604020202020204" pitchFamily="34" charset="0"/>
                <a:ea typeface="Calibri" panose="020F0502020204030204" pitchFamily="34" charset="0"/>
                <a:cs typeface="Times New Roman" panose="02020603050405020304" pitchFamily="18" charset="0"/>
              </a:rPr>
              <a:t>:</a:t>
            </a:r>
          </a:p>
          <a:p>
            <a:pPr marL="0" indent="0">
              <a:buNone/>
            </a:pPr>
            <a:endParaRPr lang="en-US" sz="3300"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US" sz="3300" b="1" u="sng" dirty="0">
                <a:effectLst/>
                <a:latin typeface="Arial" panose="020B0604020202020204" pitchFamily="34" charset="0"/>
                <a:ea typeface="Calibri" panose="020F0502020204030204" pitchFamily="34" charset="0"/>
                <a:cs typeface="Times New Roman" panose="02020603050405020304" pitchFamily="18" charset="0"/>
              </a:rPr>
              <a:t>EVERYONE</a:t>
            </a:r>
            <a:r>
              <a:rPr lang="en-US" sz="3300" dirty="0">
                <a:effectLst/>
                <a:latin typeface="Arial" panose="020B0604020202020204" pitchFamily="34" charset="0"/>
                <a:ea typeface="Calibri" panose="020F0502020204030204" pitchFamily="34" charset="0"/>
                <a:cs typeface="Times New Roman" panose="02020603050405020304" pitchFamily="18" charset="0"/>
              </a:rPr>
              <a:t> has the right to </a:t>
            </a:r>
            <a:r>
              <a:rPr lang="en-US" sz="3300" b="1" u="sng" dirty="0">
                <a:effectLst/>
                <a:latin typeface="Arial" panose="020B0604020202020204" pitchFamily="34" charset="0"/>
                <a:ea typeface="Calibri" panose="020F0502020204030204" pitchFamily="34" charset="0"/>
                <a:cs typeface="Times New Roman" panose="02020603050405020304" pitchFamily="18" charset="0"/>
              </a:rPr>
              <a:t>equally access </a:t>
            </a:r>
            <a:r>
              <a:rPr lang="en-US" sz="3300" dirty="0">
                <a:effectLst/>
                <a:latin typeface="Arial" panose="020B0604020202020204" pitchFamily="34" charset="0"/>
                <a:ea typeface="Calibri" panose="020F0502020204030204" pitchFamily="34" charset="0"/>
                <a:cs typeface="Times New Roman" panose="02020603050405020304" pitchFamily="18" charset="0"/>
              </a:rPr>
              <a:t>housing.</a:t>
            </a:r>
          </a:p>
          <a:p>
            <a:pPr lvl="2"/>
            <a:endParaRPr lang="en-US" sz="3300" dirty="0">
              <a:latin typeface="Arial" panose="020B0604020202020204" pitchFamily="34" charset="0"/>
              <a:ea typeface="Calibri" panose="020F0502020204030204" pitchFamily="34" charset="0"/>
              <a:cs typeface="Times New Roman" panose="02020603050405020304" pitchFamily="18" charset="0"/>
            </a:endParaRPr>
          </a:p>
          <a:p>
            <a:pPr lvl="2"/>
            <a:r>
              <a:rPr lang="en-US" sz="3300" b="1" i="1" u="sng" dirty="0">
                <a:effectLst/>
                <a:latin typeface="Arial" panose="020B0604020202020204" pitchFamily="34" charset="0"/>
                <a:ea typeface="Calibri" panose="020F0502020204030204" pitchFamily="34" charset="0"/>
                <a:cs typeface="Times New Roman" panose="02020603050405020304" pitchFamily="18" charset="0"/>
              </a:rPr>
              <a:t>Fair Housing for All:  It’s Not Just a Right, it’s the Law!</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551" y="296765"/>
            <a:ext cx="4724335" cy="6115644"/>
          </a:xfrm>
          <a:prstGeom prst="rect">
            <a:avLst/>
          </a:prstGeom>
        </p:spPr>
      </p:pic>
    </p:spTree>
    <p:extLst>
      <p:ext uri="{BB962C8B-B14F-4D97-AF65-F5344CB8AC3E}">
        <p14:creationId xmlns:p14="http://schemas.microsoft.com/office/powerpoint/2010/main" val="18613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09043-B9CD-404F-8998-3789D01C452B}"/>
              </a:ext>
            </a:extLst>
          </p:cNvPr>
          <p:cNvSpPr>
            <a:spLocks noGrp="1"/>
          </p:cNvSpPr>
          <p:nvPr>
            <p:ph type="title"/>
          </p:nvPr>
        </p:nvSpPr>
        <p:spPr>
          <a:xfrm>
            <a:off x="1215736" y="253204"/>
            <a:ext cx="6942984" cy="1139503"/>
          </a:xfrm>
        </p:spPr>
        <p:txBody>
          <a:bodyPr>
            <a:noAutofit/>
          </a:bodyPr>
          <a:lstStyle/>
          <a:p>
            <a:pPr algn="ctr">
              <a:lnSpc>
                <a:spcPct val="90000"/>
              </a:lnSpc>
            </a:pPr>
            <a:r>
              <a:rPr lang="en-US" sz="4000" u="sng" dirty="0"/>
              <a:t>What is Covered by the </a:t>
            </a:r>
            <a:br>
              <a:rPr lang="en-US" sz="4000" u="sng" dirty="0"/>
            </a:br>
            <a:r>
              <a:rPr lang="en-US" sz="4000" u="sng" dirty="0"/>
              <a:t>Fair Housing Act?</a:t>
            </a:r>
          </a:p>
        </p:txBody>
      </p:sp>
      <p:sp>
        <p:nvSpPr>
          <p:cNvPr id="3" name="Content Placeholder 2">
            <a:extLst>
              <a:ext uri="{FF2B5EF4-FFF2-40B4-BE49-F238E27FC236}">
                <a16:creationId xmlns:a16="http://schemas.microsoft.com/office/drawing/2014/main" id="{F7C14AC0-B73B-4E1D-89D6-37A6D590B0D1}"/>
              </a:ext>
            </a:extLst>
          </p:cNvPr>
          <p:cNvSpPr>
            <a:spLocks noGrp="1"/>
          </p:cNvSpPr>
          <p:nvPr>
            <p:ph idx="1"/>
          </p:nvPr>
        </p:nvSpPr>
        <p:spPr>
          <a:xfrm>
            <a:off x="1043874" y="1392707"/>
            <a:ext cx="6918956" cy="5465289"/>
          </a:xfrm>
        </p:spPr>
        <p:txBody>
          <a:bodyPr>
            <a:normAutofit/>
          </a:bodyPr>
          <a:lstStyle/>
          <a:p>
            <a:endParaRPr lang="en-US" sz="1500" u="sng" dirty="0"/>
          </a:p>
          <a:p>
            <a:r>
              <a:rPr lang="en-US" sz="3400" u="sng" dirty="0"/>
              <a:t>Covered issues include</a:t>
            </a:r>
            <a:r>
              <a:rPr lang="en-US" sz="3400" dirty="0"/>
              <a:t>:</a:t>
            </a:r>
          </a:p>
          <a:p>
            <a:r>
              <a:rPr lang="en-US" sz="3400" dirty="0"/>
              <a:t>Renting/Buying</a:t>
            </a:r>
          </a:p>
          <a:p>
            <a:r>
              <a:rPr lang="en-US" sz="3400" dirty="0"/>
              <a:t>Houses/mobile homes/condos/land</a:t>
            </a:r>
          </a:p>
          <a:p>
            <a:r>
              <a:rPr lang="en-US" sz="3400" dirty="0"/>
              <a:t>Terms/Conditions</a:t>
            </a:r>
          </a:p>
          <a:p>
            <a:r>
              <a:rPr lang="en-US" sz="3400" dirty="0"/>
              <a:t>Reasonable Accommodations/Modifications</a:t>
            </a:r>
          </a:p>
        </p:txBody>
      </p:sp>
      <p:pic>
        <p:nvPicPr>
          <p:cNvPr id="5" name="Picture 4" descr="Icon&#10;&#10;Description automatically generated">
            <a:extLst>
              <a:ext uri="{FF2B5EF4-FFF2-40B4-BE49-F238E27FC236}">
                <a16:creationId xmlns:a16="http://schemas.microsoft.com/office/drawing/2014/main" id="{0A66296A-EBE9-4606-B4F2-2C9CF650D66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25" r="-2" b="-2"/>
          <a:stretch/>
        </p:blipFill>
        <p:spPr>
          <a:xfrm>
            <a:off x="7962829" y="1576891"/>
            <a:ext cx="3861440" cy="3957422"/>
          </a:xfrm>
          <a:prstGeom prst="rect">
            <a:avLst/>
          </a:prstGeom>
        </p:spPr>
      </p:pic>
    </p:spTree>
    <p:extLst>
      <p:ext uri="{BB962C8B-B14F-4D97-AF65-F5344CB8AC3E}">
        <p14:creationId xmlns:p14="http://schemas.microsoft.com/office/powerpoint/2010/main" val="153137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B467-ECAC-42FB-BAFF-E57C477862B4}"/>
              </a:ext>
            </a:extLst>
          </p:cNvPr>
          <p:cNvSpPr>
            <a:spLocks noGrp="1"/>
          </p:cNvSpPr>
          <p:nvPr>
            <p:ph type="title"/>
          </p:nvPr>
        </p:nvSpPr>
        <p:spPr/>
        <p:txBody>
          <a:bodyPr/>
          <a:lstStyle/>
          <a:p>
            <a:pPr algn="ctr"/>
            <a:r>
              <a:rPr lang="en-US" u="sng" dirty="0"/>
              <a:t>What is Covered by the </a:t>
            </a:r>
            <a:br>
              <a:rPr lang="en-US" u="sng" dirty="0"/>
            </a:br>
            <a:r>
              <a:rPr lang="en-US" u="sng" dirty="0"/>
              <a:t>Fair Housing Act? (cont’d)</a:t>
            </a:r>
          </a:p>
        </p:txBody>
      </p:sp>
      <p:sp>
        <p:nvSpPr>
          <p:cNvPr id="3" name="Content Placeholder 2">
            <a:extLst>
              <a:ext uri="{FF2B5EF4-FFF2-40B4-BE49-F238E27FC236}">
                <a16:creationId xmlns:a16="http://schemas.microsoft.com/office/drawing/2014/main" id="{721A7A5E-1E5A-46B1-B7E0-F5B42D56B806}"/>
              </a:ext>
            </a:extLst>
          </p:cNvPr>
          <p:cNvSpPr>
            <a:spLocks noGrp="1"/>
          </p:cNvSpPr>
          <p:nvPr>
            <p:ph idx="1"/>
          </p:nvPr>
        </p:nvSpPr>
        <p:spPr>
          <a:xfrm>
            <a:off x="1171575" y="2160016"/>
            <a:ext cx="6867525" cy="4412234"/>
          </a:xfrm>
        </p:spPr>
        <p:txBody>
          <a:bodyPr/>
          <a:lstStyle/>
          <a:p>
            <a:r>
              <a:rPr lang="en-US" sz="4200" dirty="0"/>
              <a:t>Loans, Appraisals, Insurance</a:t>
            </a:r>
          </a:p>
          <a:p>
            <a:pPr marL="0" indent="0">
              <a:buNone/>
            </a:pPr>
            <a:endParaRPr lang="en-US" sz="4200" dirty="0"/>
          </a:p>
          <a:p>
            <a:r>
              <a:rPr lang="en-US" sz="4200" dirty="0"/>
              <a:t>Advertising</a:t>
            </a:r>
          </a:p>
          <a:p>
            <a:endParaRPr lang="en-US" dirty="0"/>
          </a:p>
        </p:txBody>
      </p:sp>
      <p:pic>
        <p:nvPicPr>
          <p:cNvPr id="4" name="Picture 3" descr="Icon&#10;&#10;Description automatically generated">
            <a:extLst>
              <a:ext uri="{FF2B5EF4-FFF2-40B4-BE49-F238E27FC236}">
                <a16:creationId xmlns:a16="http://schemas.microsoft.com/office/drawing/2014/main" id="{CE1C7DD8-CF98-44C6-B19C-4923657039B7}"/>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25" r="-2" b="-2"/>
          <a:stretch/>
        </p:blipFill>
        <p:spPr>
          <a:xfrm>
            <a:off x="8148180" y="2256513"/>
            <a:ext cx="3861440" cy="3957422"/>
          </a:xfrm>
          <a:prstGeom prst="rect">
            <a:avLst/>
          </a:prstGeom>
        </p:spPr>
      </p:pic>
    </p:spTree>
    <p:extLst>
      <p:ext uri="{BB962C8B-B14F-4D97-AF65-F5344CB8AC3E}">
        <p14:creationId xmlns:p14="http://schemas.microsoft.com/office/powerpoint/2010/main" val="585242562"/>
      </p:ext>
    </p:extLst>
  </p:cSld>
  <p:clrMapOvr>
    <a:masterClrMapping/>
  </p:clrMapOvr>
</p:sld>
</file>

<file path=ppt/theme/theme1.xml><?xml version="1.0" encoding="utf-8"?>
<a:theme xmlns:a="http://schemas.openxmlformats.org/drawingml/2006/main" name="Interweave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40C325542E6438923808C77704D20" ma:contentTypeVersion="2" ma:contentTypeDescription="Create a new document." ma:contentTypeScope="" ma:versionID="cb2f4652b0d2ac61576ac73e6f9c335f">
  <xsd:schema xmlns:xsd="http://www.w3.org/2001/XMLSchema" xmlns:xs="http://www.w3.org/2001/XMLSchema" xmlns:p="http://schemas.microsoft.com/office/2006/metadata/properties" xmlns:ns3="0fd9ae76-0849-4d30-8807-76bbe73ce592" targetNamespace="http://schemas.microsoft.com/office/2006/metadata/properties" ma:root="true" ma:fieldsID="5e73ff290d2d23aed45ae5e850ccd77e" ns3:_="">
    <xsd:import namespace="0fd9ae76-0849-4d30-8807-76bbe73ce59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9ae76-0849-4d30-8807-76bbe73ce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1C56FD-9063-4D50-9E4D-142890C90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d9ae76-0849-4d30-8807-76bbe73ce5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7A9F7-64D2-456F-9594-F47D0007B5B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0fd9ae76-0849-4d30-8807-76bbe73ce592"/>
    <ds:schemaRef ds:uri="http://www.w3.org/XML/1998/namespace"/>
    <ds:schemaRef ds:uri="http://purl.org/dc/dcmitype/"/>
  </ds:schemaRefs>
</ds:datastoreItem>
</file>

<file path=customXml/itemProps3.xml><?xml version="1.0" encoding="utf-8"?>
<ds:datastoreItem xmlns:ds="http://schemas.openxmlformats.org/officeDocument/2006/customXml" ds:itemID="{CFEBA0E2-3A28-4CAD-B41A-86EC10B9C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4383</TotalTime>
  <Words>2041</Words>
  <Application>Microsoft Office PowerPoint</Application>
  <PresentationFormat>Widescreen</PresentationFormat>
  <Paragraphs>413</Paragraphs>
  <Slides>54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Neue Haas Grotesk Text Pro</vt:lpstr>
      <vt:lpstr>Wingdings</vt:lpstr>
      <vt:lpstr>InterweaveVTI</vt:lpstr>
      <vt:lpstr>The Fair  Housing Act</vt:lpstr>
      <vt:lpstr>Acknowledgement/Disclaimer</vt:lpstr>
      <vt:lpstr>Historical Facts:  </vt:lpstr>
      <vt:lpstr>Black WWII Veterans  &amp; Redlining</vt:lpstr>
      <vt:lpstr>Historical Facts:   The Tides Turn</vt:lpstr>
      <vt:lpstr>Historical Facts: The Tides Turn (cont’d)</vt:lpstr>
      <vt:lpstr>What is Fair Housing?</vt:lpstr>
      <vt:lpstr>What is Covered by the  Fair Housing Act?</vt:lpstr>
      <vt:lpstr>What is Covered by the  Fair Housing Act? (cont’d)</vt:lpstr>
      <vt:lpstr>Who Must Comply with the  Fair Housing Act?</vt:lpstr>
      <vt:lpstr>Who Must Comply with the Fair Housing Act? (cont’d)</vt:lpstr>
      <vt:lpstr>Examples of Who Must Comply</vt:lpstr>
      <vt:lpstr>Examples of Who Must  Comply (cont’d)</vt:lpstr>
      <vt:lpstr>Federally Protected Classes</vt:lpstr>
      <vt:lpstr>Federally Protected Classes (cont’d)</vt:lpstr>
      <vt:lpstr>West Virginia State Law &amp; Protected Classes</vt:lpstr>
      <vt:lpstr>Federally Protected Classes</vt:lpstr>
      <vt:lpstr>What is Discrimination Under  the Fair Housing Act?</vt:lpstr>
      <vt:lpstr>What is Discrimination Under the Fair Housing Act? (cont’d)</vt:lpstr>
      <vt:lpstr>Protections Offered Under  the Fair Housing Act </vt:lpstr>
      <vt:lpstr>Protections Offered (cont’d) </vt:lpstr>
      <vt:lpstr>Protections Offered (cont’d)</vt:lpstr>
      <vt:lpstr>Tenants’ &amp; Buyers’ Rights</vt:lpstr>
      <vt:lpstr>Tenants’ &amp; Buyers’ Rights (cont’d)</vt:lpstr>
      <vt:lpstr>Fair Housing Act Exemptions</vt:lpstr>
      <vt:lpstr>Fair Housing Act Exemptions (cont’d)</vt:lpstr>
      <vt:lpstr>Definition of Disability Under  the Fair Housing Act</vt:lpstr>
      <vt:lpstr>Definition of Disability Under the Fair Housing Act (cont’d)</vt:lpstr>
      <vt:lpstr> Disabilities &amp; the Fair Housing Act</vt:lpstr>
      <vt:lpstr>Disabilities &amp; the Fair Housing  Act (cont’d)</vt:lpstr>
      <vt:lpstr>Reasonable Accommodation   </vt:lpstr>
      <vt:lpstr> Reasonable Modification </vt:lpstr>
      <vt:lpstr> Assistance Animals </vt:lpstr>
      <vt:lpstr>Assistance Animals (cont’d)</vt:lpstr>
      <vt:lpstr> Assistance Animals (cont’d)</vt:lpstr>
      <vt:lpstr>Dos and Don’ts of Verifying Disability</vt:lpstr>
      <vt:lpstr>Dos and Don’ts of Verifying Disability (cont’d)</vt:lpstr>
      <vt:lpstr>When Should a Reasonable Accommodation  or Modification be Granted?</vt:lpstr>
      <vt:lpstr>When Should a Reasonable Accommodation or Modification be Granted (cont’d)</vt:lpstr>
      <vt:lpstr> Exceptions to Reasonable Accommodations </vt:lpstr>
      <vt:lpstr>Exceptions to Reasonable Accommodations (cont’d)</vt:lpstr>
      <vt:lpstr>The Fair Housing Act &amp;  The LGBTQ+ Community</vt:lpstr>
      <vt:lpstr>The Fair Housing Act &amp;  The LGBTQ+ Community  (cont’d) </vt:lpstr>
      <vt:lpstr>The Fair Housing Act &amp; the  LGBTQ+ Community (cont’d)</vt:lpstr>
      <vt:lpstr>Familial Status &amp; the  Fair Housing Act</vt:lpstr>
      <vt:lpstr>Familial Status &amp; the  Fair Housing Act (cont’d)</vt:lpstr>
      <vt:lpstr>Housing for Older Persons Act  &amp; The Fair Housing Act</vt:lpstr>
      <vt:lpstr>Advertising &amp; the Fair Housing Act</vt:lpstr>
      <vt:lpstr>Advertising &amp; the Fair Housing Act (cont’d)</vt:lpstr>
      <vt:lpstr>Advertising &amp; the Fair Housing Act</vt:lpstr>
      <vt:lpstr>How Do I File a  Fair Housing Complaint </vt:lpstr>
      <vt:lpstr>How Do I File a Complaint (cont’d) </vt:lpstr>
      <vt:lpstr>HUD FORM 903</vt:lpstr>
      <vt:lpstr>Q&amp;A and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Housing</dc:title>
  <dc:creator>Christi Strosnider</dc:creator>
  <cp:lastModifiedBy>Maria Larry</cp:lastModifiedBy>
  <cp:revision>585</cp:revision>
  <cp:lastPrinted>2022-02-02T20:49:50Z</cp:lastPrinted>
  <dcterms:created xsi:type="dcterms:W3CDTF">2021-12-09T13:00:02Z</dcterms:created>
  <dcterms:modified xsi:type="dcterms:W3CDTF">2022-09-15T11:57:50Z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0x01010004C40C325542E6438923808C77704D20</vt:lpwstr>
  </property>
</Properties>
</file>